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</p:sldIdLst>
  <p:sldSz cx="12192000" cy="6858000"/>
  <p:notesSz cx="6858000" cy="9144000"/>
  <p:embeddedFontLst>
    <p:embeddedFont>
      <p:font typeface="Impact" panose="020B0806030902050204" pitchFamily="34" charset="0"/>
      <p:regular r:id="rId15"/>
    </p:embeddedFont>
    <p:embeddedFont>
      <p:font typeface="Bradley Hand ITC" panose="03070402050302030203" pitchFamily="66" charset="0"/>
      <p:regular r:id="rId16"/>
    </p:embeddedFont>
    <p:embeddedFont>
      <p:font typeface="Arial Unicode MS" panose="020B0604020202020204" pitchFamily="34" charset="-128"/>
      <p:regular r:id="rId17"/>
    </p:embeddedFont>
    <p:embeddedFont>
      <p:font typeface="Goudy Stout" panose="0202090407030B020401" pitchFamily="18" charset="0"/>
      <p:regular r:id="rId18"/>
    </p:embeddedFont>
    <p:embeddedFont>
      <p:font typeface="AR BERKLEY" panose="02000000000000000000" pitchFamily="2" charset="0"/>
      <p:regular r:id="rId19"/>
    </p:embeddedFont>
    <p:embeddedFont>
      <p:font typeface="Jokerman" panose="04090605060D06020702" pitchFamily="82" charset="0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Book Antiqua" panose="02040602050305030304" pitchFamily="18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</p:embeddedFont>
    <p:embeddedFont>
      <p:font typeface="AR DELANEY" panose="02000000000000000000" pitchFamily="2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CC9900"/>
    <a:srgbClr val="66FF99"/>
    <a:srgbClr val="FF6699"/>
    <a:srgbClr val="4EBFE2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4BB3-F999-4827-B58A-99FF1DFEEF50}" type="datetimeFigureOut">
              <a:rPr lang="fr-FR" smtClean="0"/>
              <a:t>22/01/2015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8482-6BFF-4187-BDFF-E28FF8226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47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4BB3-F999-4827-B58A-99FF1DFEEF50}" type="datetimeFigureOut">
              <a:rPr lang="fr-FR" smtClean="0"/>
              <a:t>22/01/2015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8482-6BFF-4187-BDFF-E28FF8226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08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4BB3-F999-4827-B58A-99FF1DFEEF50}" type="datetimeFigureOut">
              <a:rPr lang="fr-FR" smtClean="0"/>
              <a:t>22/01/2015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8482-6BFF-4187-BDFF-E28FF8226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4BB3-F999-4827-B58A-99FF1DFEEF50}" type="datetimeFigureOut">
              <a:rPr lang="fr-FR" smtClean="0"/>
              <a:t>22/01/2015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8482-6BFF-4187-BDFF-E28FF8226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21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4BB3-F999-4827-B58A-99FF1DFEEF50}" type="datetimeFigureOut">
              <a:rPr lang="fr-FR" smtClean="0"/>
              <a:t>22/01/2015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8482-6BFF-4187-BDFF-E28FF8226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66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4BB3-F999-4827-B58A-99FF1DFEEF50}" type="datetimeFigureOut">
              <a:rPr lang="fr-FR" smtClean="0"/>
              <a:t>22/01/2015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8482-6BFF-4187-BDFF-E28FF8226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1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4BB3-F999-4827-B58A-99FF1DFEEF50}" type="datetimeFigureOut">
              <a:rPr lang="fr-FR" smtClean="0"/>
              <a:t>22/01/2015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8482-6BFF-4187-BDFF-E28FF8226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20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4BB3-F999-4827-B58A-99FF1DFEEF50}" type="datetimeFigureOut">
              <a:rPr lang="fr-FR" smtClean="0"/>
              <a:t>22/01/2015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8482-6BFF-4187-BDFF-E28FF8226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94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4BB3-F999-4827-B58A-99FF1DFEEF50}" type="datetimeFigureOut">
              <a:rPr lang="fr-FR" smtClean="0"/>
              <a:t>22/01/2015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8482-6BFF-4187-BDFF-E28FF8226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69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4BB3-F999-4827-B58A-99FF1DFEEF50}" type="datetimeFigureOut">
              <a:rPr lang="fr-FR" smtClean="0"/>
              <a:t>22/01/2015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8482-6BFF-4187-BDFF-E28FF8226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06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4BB3-F999-4827-B58A-99FF1DFEEF50}" type="datetimeFigureOut">
              <a:rPr lang="fr-FR" smtClean="0"/>
              <a:t>22/01/2015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8482-6BFF-4187-BDFF-E28FF8226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48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F4BB3-F999-4827-B58A-99FF1DFEEF50}" type="datetimeFigureOut">
              <a:rPr lang="fr-FR" smtClean="0"/>
              <a:t>22/01/2015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C8482-6BFF-4187-BDFF-E28FF8226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1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0"/>
            <a:ext cx="481012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0937" y="0"/>
            <a:ext cx="4810125" cy="1751527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360608" y="412125"/>
            <a:ext cx="2781837" cy="1481070"/>
          </a:xfrm>
          <a:prstGeom prst="ellipse">
            <a:avLst/>
          </a:prstGeom>
          <a:solidFill>
            <a:srgbClr val="4EBFE2">
              <a:alpha val="8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¿</a:t>
            </a:r>
            <a:r>
              <a:rPr lang="fr-FR" sz="32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Qué</a:t>
            </a:r>
            <a:r>
              <a:rPr lang="fr-FR" sz="32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vemos</a:t>
            </a:r>
            <a:r>
              <a:rPr lang="fr-FR" sz="32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?</a:t>
            </a:r>
            <a:endParaRPr lang="fr-FR" sz="32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388">
            <a:off x="2447399" y="354480"/>
            <a:ext cx="1390091" cy="1042568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1894114" y="3429000"/>
            <a:ext cx="5735698" cy="830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894114" y="3187337"/>
            <a:ext cx="3762103" cy="2416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7" y="2304929"/>
            <a:ext cx="1420586" cy="2006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Ellipse 18"/>
          <p:cNvSpPr/>
          <p:nvPr/>
        </p:nvSpPr>
        <p:spPr>
          <a:xfrm>
            <a:off x="888274" y="4088675"/>
            <a:ext cx="2377440" cy="1280160"/>
          </a:xfrm>
          <a:prstGeom prst="ellipse">
            <a:avLst/>
          </a:prstGeom>
          <a:solidFill>
            <a:srgbClr val="4EBFE2">
              <a:alpha val="8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¿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Qué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llevan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?/ ¿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Cómo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son?</a:t>
            </a:r>
            <a:endParaRPr lang="fr-FR" sz="24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42247" y="3031246"/>
            <a:ext cx="2377440" cy="1280160"/>
          </a:xfrm>
          <a:prstGeom prst="ellipse">
            <a:avLst/>
          </a:prstGeom>
          <a:solidFill>
            <a:srgbClr val="4EBFE2">
              <a:alpha val="8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¿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Qué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están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haciendo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?</a:t>
            </a:r>
            <a:endParaRPr lang="fr-FR" sz="24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095999" y="2037806"/>
            <a:ext cx="1206138" cy="20508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8959151" y="1964093"/>
            <a:ext cx="2377440" cy="1280160"/>
          </a:xfrm>
          <a:prstGeom prst="ellipse">
            <a:avLst/>
          </a:prstGeom>
          <a:solidFill>
            <a:srgbClr val="4EBFE2">
              <a:alpha val="8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¿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Quién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es? / ¿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Cómo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está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?</a:t>
            </a:r>
            <a:endParaRPr lang="fr-FR" sz="24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6699069" y="3308167"/>
            <a:ext cx="3008130" cy="4901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mscperu.org/grafic/caricat_aborto/piccarAb/conbo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76" y="3660814"/>
            <a:ext cx="1861788" cy="1943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à coins arrondis 25"/>
          <p:cNvSpPr/>
          <p:nvPr/>
        </p:nvSpPr>
        <p:spPr>
          <a:xfrm rot="492909">
            <a:off x="9131530" y="5450600"/>
            <a:ext cx="2587632" cy="770709"/>
          </a:xfrm>
          <a:prstGeom prst="roundRect">
            <a:avLst/>
          </a:prstGeom>
          <a:solidFill>
            <a:srgbClr val="66FF99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Un </a:t>
            </a:r>
            <a:r>
              <a:rPr lang="fr-F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preso</a:t>
            </a:r>
            <a:r>
              <a:rPr lang="fr-F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= un </a:t>
            </a:r>
            <a:r>
              <a:rPr lang="fr-F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prisionero</a:t>
            </a: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8921046" y="512580"/>
            <a:ext cx="2377440" cy="1280160"/>
          </a:xfrm>
          <a:prstGeom prst="ellipse">
            <a:avLst/>
          </a:prstGeom>
          <a:solidFill>
            <a:srgbClr val="4EBFE2">
              <a:alpha val="8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¿</a:t>
            </a:r>
            <a:r>
              <a:rPr lang="fr-FR" sz="20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Quiénes</a:t>
            </a:r>
            <a:r>
              <a:rPr lang="fr-FR" sz="20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son? / ¿</a:t>
            </a:r>
            <a:r>
              <a:rPr lang="fr-FR" sz="20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Cómo</a:t>
            </a:r>
            <a:r>
              <a:rPr lang="fr-FR" sz="20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están</a:t>
            </a:r>
            <a:r>
              <a:rPr lang="fr-FR" sz="20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?</a:t>
            </a:r>
            <a:endParaRPr lang="fr-FR" sz="20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592286" y="2612571"/>
            <a:ext cx="1750423" cy="37896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8921046" y="481477"/>
            <a:ext cx="2377440" cy="1280160"/>
          </a:xfrm>
          <a:prstGeom prst="ellipse">
            <a:avLst/>
          </a:prstGeom>
          <a:solidFill>
            <a:srgbClr val="4EBFE2">
              <a:alpha val="8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¿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Qué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dice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la 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mujer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?</a:t>
            </a:r>
            <a:endParaRPr lang="fr-FR" sz="24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944">
            <a:off x="10650358" y="1139478"/>
            <a:ext cx="1296255" cy="1382672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360607" y="2469867"/>
            <a:ext cx="2781837" cy="1481070"/>
          </a:xfrm>
          <a:prstGeom prst="ellipse">
            <a:avLst/>
          </a:prstGeom>
          <a:solidFill>
            <a:srgbClr val="4EBFE2">
              <a:alpha val="8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¿A </a:t>
            </a:r>
            <a:r>
              <a:rPr lang="fr-FR" sz="32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dónde</a:t>
            </a:r>
            <a:r>
              <a:rPr lang="fr-FR" sz="32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los </a:t>
            </a:r>
            <a:r>
              <a:rPr lang="fr-FR" sz="32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llevan</a:t>
            </a:r>
            <a:r>
              <a:rPr lang="fr-FR" sz="32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?</a:t>
            </a:r>
            <a:endParaRPr lang="fr-FR" sz="32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11" y="4449144"/>
            <a:ext cx="2384176" cy="1937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Rectangle à coins arrondis 33"/>
          <p:cNvSpPr/>
          <p:nvPr/>
        </p:nvSpPr>
        <p:spPr>
          <a:xfrm rot="492909">
            <a:off x="688621" y="5883521"/>
            <a:ext cx="2587632" cy="770709"/>
          </a:xfrm>
          <a:prstGeom prst="roundRect">
            <a:avLst/>
          </a:prstGeom>
          <a:solidFill>
            <a:srgbClr val="66FF99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 </a:t>
            </a:r>
            <a:r>
              <a:rPr lang="fr-F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cárcel</a:t>
            </a:r>
            <a:r>
              <a:rPr lang="fr-F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= la </a:t>
            </a:r>
            <a:r>
              <a:rPr lang="fr-F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prisión</a:t>
            </a: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13007" y="2582383"/>
            <a:ext cx="2956009" cy="1520954"/>
          </a:xfrm>
          <a:prstGeom prst="ellipse">
            <a:avLst/>
          </a:prstGeom>
          <a:solidFill>
            <a:srgbClr val="4EBFE2">
              <a:alpha val="8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¿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Quien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detiene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a la gente </a:t>
            </a:r>
            <a:r>
              <a:rPr lang="fr-FR" sz="24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normalmente</a:t>
            </a:r>
            <a:r>
              <a:rPr lang="fr-FR" sz="24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?</a:t>
            </a:r>
            <a:endParaRPr lang="fr-FR" sz="24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28" name="Picture 4" descr="http://coloriage.estaticos.net/dessins/coloriage/menottes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8" b="15871"/>
          <a:stretch/>
        </p:blipFill>
        <p:spPr bwMode="auto">
          <a:xfrm rot="459944">
            <a:off x="967387" y="4092569"/>
            <a:ext cx="1975570" cy="1232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32" y="2354076"/>
            <a:ext cx="2556746" cy="2379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Ellipse 37"/>
          <p:cNvSpPr/>
          <p:nvPr/>
        </p:nvSpPr>
        <p:spPr>
          <a:xfrm>
            <a:off x="8776065" y="2344638"/>
            <a:ext cx="2781837" cy="1481070"/>
          </a:xfrm>
          <a:prstGeom prst="ellipse">
            <a:avLst/>
          </a:prstGeom>
          <a:solidFill>
            <a:srgbClr val="4EBFE2">
              <a:alpha val="8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¿</a:t>
            </a:r>
            <a:r>
              <a:rPr lang="fr-FR" sz="28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Cuándo</a:t>
            </a:r>
            <a:r>
              <a:rPr lang="fr-FR" sz="28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pasa</a:t>
            </a:r>
            <a:r>
              <a:rPr lang="fr-FR" sz="28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la </a:t>
            </a:r>
            <a:r>
              <a:rPr lang="fr-FR" sz="28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escena</a:t>
            </a:r>
            <a:r>
              <a:rPr lang="fr-FR" sz="28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?</a:t>
            </a:r>
            <a:endParaRPr lang="fr-FR" sz="28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80" y="3660814"/>
            <a:ext cx="1556268" cy="1101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577" y="3660814"/>
            <a:ext cx="1721733" cy="1025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892">
            <a:off x="1381746" y="5106473"/>
            <a:ext cx="1214772" cy="1295756"/>
          </a:xfrm>
          <a:prstGeom prst="rect">
            <a:avLst/>
          </a:prstGeom>
        </p:spPr>
      </p:pic>
      <p:sp>
        <p:nvSpPr>
          <p:cNvPr id="42" name="Rectangle à coins arrondis 41"/>
          <p:cNvSpPr/>
          <p:nvPr/>
        </p:nvSpPr>
        <p:spPr>
          <a:xfrm>
            <a:off x="2819687" y="5689954"/>
            <a:ext cx="7360093" cy="985582"/>
          </a:xfrm>
          <a:prstGeom prst="roundRect">
            <a:avLst/>
          </a:prstGeom>
          <a:solidFill>
            <a:srgbClr val="FF6699"/>
          </a:solidFill>
          <a:ln w="57150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3227408" y="5811780"/>
            <a:ext cx="662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Hay dos </a:t>
            </a:r>
            <a:r>
              <a:rPr lang="es-ES" dirty="0">
                <a:latin typeface="Book Antiqua" panose="02040602050305030304" pitchFamily="18" charset="0"/>
              </a:rPr>
              <a:t>militares que irrumpen en la casa de una familia de noche para llevar al padre delante de su mujer y sus dos </a:t>
            </a:r>
            <a:r>
              <a:rPr lang="es-ES" dirty="0" smtClean="0">
                <a:latin typeface="Book Antiqua" panose="02040602050305030304" pitchFamily="18" charset="0"/>
              </a:rPr>
              <a:t>hijos.</a:t>
            </a:r>
            <a:endParaRPr lang="fr-FR" dirty="0">
              <a:latin typeface="Book Antiqua" panose="02040602050305030304" pitchFamily="18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433805" y="1889648"/>
            <a:ext cx="2779400" cy="1463458"/>
          </a:xfrm>
          <a:prstGeom prst="ellipse">
            <a:avLst/>
          </a:prstGeom>
          <a:solidFill>
            <a:srgbClr val="4EBFE2">
              <a:alpha val="8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¿En </a:t>
            </a:r>
            <a:r>
              <a:rPr lang="fr-FR" sz="32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qué</a:t>
            </a:r>
            <a:r>
              <a:rPr lang="fr-FR" sz="32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época</a:t>
            </a:r>
            <a:r>
              <a:rPr lang="fr-FR" sz="32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somos</a:t>
            </a:r>
            <a:r>
              <a:rPr lang="fr-FR" sz="32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?</a:t>
            </a:r>
            <a:endParaRPr lang="fr-FR" sz="32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30" name="Picture 6" descr="http://pixabay.com/static/uploads/photo/2012/04/16/13/29/soldiers-36008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73" y="3914485"/>
            <a:ext cx="1586328" cy="2242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llipse 47"/>
          <p:cNvSpPr/>
          <p:nvPr/>
        </p:nvSpPr>
        <p:spPr>
          <a:xfrm>
            <a:off x="9049554" y="2508596"/>
            <a:ext cx="2781837" cy="1481070"/>
          </a:xfrm>
          <a:prstGeom prst="ellipse">
            <a:avLst/>
          </a:prstGeom>
          <a:solidFill>
            <a:srgbClr val="4EBFE2">
              <a:alpha val="8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¿</a:t>
            </a:r>
            <a:r>
              <a:rPr lang="fr-FR" sz="28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Qué</a:t>
            </a:r>
            <a:r>
              <a:rPr lang="fr-FR" sz="28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guerra</a:t>
            </a:r>
            <a:r>
              <a:rPr lang="fr-FR" sz="28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?</a:t>
            </a:r>
            <a:endParaRPr lang="fr-FR" sz="28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4" name="Rectangle à coins arrondis 43"/>
          <p:cNvSpPr/>
          <p:nvPr/>
        </p:nvSpPr>
        <p:spPr>
          <a:xfrm rot="20911509">
            <a:off x="3954306" y="5417715"/>
            <a:ext cx="4405923" cy="98451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Impact" panose="020B0806030902050204" pitchFamily="34" charset="0"/>
              </a:rPr>
              <a:t>La Guerra Civil </a:t>
            </a:r>
            <a:r>
              <a:rPr lang="fr-FR" sz="2800" dirty="0" err="1" smtClean="0">
                <a:solidFill>
                  <a:schemeClr val="tx1"/>
                </a:solidFill>
                <a:latin typeface="Impact" panose="020B0806030902050204" pitchFamily="34" charset="0"/>
              </a:rPr>
              <a:t>española</a:t>
            </a:r>
            <a:endParaRPr lang="fr-FR" sz="28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60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1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90" accel="100000">
                                          <p:stCondLst>
                                            <p:cond delay="1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" decel="100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" decel="10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" decel="100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8" grpId="0" animBg="1"/>
      <p:bldP spid="28" grpId="1" animBg="1"/>
      <p:bldP spid="28" grpId="2" animBg="1"/>
      <p:bldP spid="27" grpId="0" animBg="1"/>
      <p:bldP spid="27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8" grpId="0" animBg="1"/>
      <p:bldP spid="38" grpId="1" animBg="1"/>
      <p:bldP spid="42" grpId="0" animBg="1"/>
      <p:bldP spid="42" grpId="1" animBg="1"/>
      <p:bldP spid="45" grpId="0"/>
      <p:bldP spid="45" grpId="1"/>
      <p:bldP spid="46" grpId="0" animBg="1"/>
      <p:bldP spid="46" grpId="1" animBg="1"/>
      <p:bldP spid="48" grpId="0" animBg="1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fr-FR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bandos</a:t>
            </a:r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 </a:t>
            </a:r>
            <a:r>
              <a:rPr lang="fr-FR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enfrentaron</a:t>
            </a:r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fr-FR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8254" y="1882036"/>
            <a:ext cx="5157787" cy="823912"/>
          </a:xfrm>
        </p:spPr>
        <p:txBody>
          <a:bodyPr/>
          <a:lstStyle/>
          <a:p>
            <a:pPr algn="ctr"/>
            <a:r>
              <a:rPr lang="fr-FR" sz="4400" dirty="0" err="1" smtClean="0">
                <a:latin typeface="AR DELANEY" panose="02000000000000000000" pitchFamily="2" charset="0"/>
              </a:rPr>
              <a:t>Republicanos</a:t>
            </a:r>
            <a:endParaRPr lang="fr-FR" dirty="0">
              <a:latin typeface="AR DELANEY" panose="02000000000000000000" pitchFamily="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sz="4000" dirty="0" err="1" smtClean="0">
                <a:latin typeface="AR DELANEY" panose="02000000000000000000" pitchFamily="2" charset="0"/>
              </a:rPr>
              <a:t>Nacionalistas</a:t>
            </a:r>
            <a:endParaRPr lang="fr-FR" sz="4000" dirty="0" smtClean="0">
              <a:latin typeface="AR DELANEY" panose="02000000000000000000" pitchFamily="2" charset="0"/>
            </a:endParaRPr>
          </a:p>
          <a:p>
            <a:pPr algn="ctr"/>
            <a:r>
              <a:rPr lang="fr-FR" sz="2000" dirty="0" smtClean="0"/>
              <a:t>O </a:t>
            </a:r>
            <a:r>
              <a:rPr lang="fr-FR" sz="2000" dirty="0" err="1" smtClean="0"/>
              <a:t>franquistas</a:t>
            </a:r>
            <a:r>
              <a:rPr lang="fr-FR" sz="2000" dirty="0" smtClean="0"/>
              <a:t>, o </a:t>
            </a:r>
            <a:r>
              <a:rPr lang="fr-FR" sz="2000" dirty="0" err="1" smtClean="0"/>
              <a:t>fascistas</a:t>
            </a:r>
            <a:endParaRPr lang="fr-FR" sz="2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2852936"/>
            <a:ext cx="4512503" cy="2707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44" y="2852936"/>
            <a:ext cx="4041775" cy="2694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112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2"/>
          </p:nvPr>
        </p:nvSpPr>
        <p:spPr>
          <a:xfrm>
            <a:off x="4740911" y="1240971"/>
            <a:ext cx="5760640" cy="4853624"/>
          </a:xfrm>
        </p:spPr>
        <p:txBody>
          <a:bodyPr>
            <a:noAutofit/>
          </a:bodyPr>
          <a:lstStyle/>
          <a:p>
            <a:r>
              <a:rPr lang="fr-F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Formaron</a:t>
            </a:r>
            <a:r>
              <a:rPr lang="fr-F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</a:t>
            </a:r>
            <a:r>
              <a:rPr lang="fr-F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bando</a:t>
            </a:r>
            <a:r>
              <a:rPr lang="fr-F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republicano</a:t>
            </a:r>
            <a:r>
              <a:rPr lang="fr-F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r>
              <a:rPr lang="fr-F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fr-F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pueblo</a:t>
            </a:r>
          </a:p>
          <a:p>
            <a:r>
              <a:rPr lang="fr-F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Los </a:t>
            </a:r>
            <a:r>
              <a:rPr lang="fr-F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obreros</a:t>
            </a:r>
            <a:r>
              <a:rPr lang="fr-F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i="1" dirty="0">
                <a:cs typeface="Courier New" panose="02070309020205020404" pitchFamily="49" charset="0"/>
              </a:rPr>
              <a:t>(= les ouvriers)</a:t>
            </a:r>
          </a:p>
          <a:p>
            <a:pPr marL="285750" indent="-285750">
              <a:buFontTx/>
              <a:buChar char="-"/>
            </a:pPr>
            <a:r>
              <a:rPr lang="fr-F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Los </a:t>
            </a:r>
            <a:r>
              <a:rPr lang="fr-F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campesinos</a:t>
            </a:r>
            <a:r>
              <a:rPr lang="fr-F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i="1" dirty="0">
                <a:cs typeface="Courier New" panose="02070309020205020404" pitchFamily="49" charset="0"/>
              </a:rPr>
              <a:t>(= les paysans)</a:t>
            </a:r>
          </a:p>
          <a:p>
            <a:pPr marL="285750" indent="-285750">
              <a:buFontTx/>
              <a:buChar char="-"/>
            </a:pPr>
            <a:r>
              <a:rPr lang="fr-F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Los </a:t>
            </a:r>
            <a:r>
              <a:rPr lang="fr-F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sindicatos</a:t>
            </a:r>
            <a:endParaRPr lang="fr-F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fr-F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 </a:t>
            </a:r>
            <a:r>
              <a:rPr lang="fr-F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gobierno</a:t>
            </a:r>
            <a:r>
              <a:rPr lang="fr-F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español</a:t>
            </a:r>
            <a:endParaRPr lang="fr-F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fr-F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Los </a:t>
            </a:r>
            <a:r>
              <a:rPr lang="fr-F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comunistas</a:t>
            </a:r>
            <a:endParaRPr lang="fr-F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fr-F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Los </a:t>
            </a:r>
            <a:r>
              <a:rPr lang="fr-F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anarquistas</a:t>
            </a:r>
            <a:endParaRPr lang="fr-F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fr-FR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459">
            <a:off x="8712791" y="469330"/>
            <a:ext cx="2520280" cy="1512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 rot="5400000">
            <a:off x="-347094" y="2218556"/>
            <a:ext cx="6552728" cy="234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>
            <a:prstTxWarp prst="textStop">
              <a:avLst/>
            </a:prstTxWarp>
          </a:bodyPr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Bando de izquierda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0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2"/>
          </p:nvPr>
        </p:nvSpPr>
        <p:spPr>
          <a:xfrm>
            <a:off x="587829" y="2370793"/>
            <a:ext cx="4860099" cy="3584254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Formaron </a:t>
            </a:r>
            <a:r>
              <a:rPr lang="es-E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</a:t>
            </a:r>
            <a:r>
              <a:rPr lang="es-E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bando nacionalista:</a:t>
            </a:r>
          </a:p>
          <a:p>
            <a:pPr marL="285750" indent="-285750">
              <a:buFontTx/>
              <a:buChar char="-"/>
            </a:pPr>
            <a:r>
              <a:rPr lang="es-E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Soldados rebeldes</a:t>
            </a:r>
          </a:p>
          <a:p>
            <a:pPr marL="285750" indent="-285750">
              <a:buFontTx/>
              <a:buChar char="-"/>
            </a:pPr>
            <a:r>
              <a:rPr lang="es-E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 burguesía </a:t>
            </a:r>
            <a:r>
              <a:rPr lang="es-ES" sz="1800" i="1" dirty="0">
                <a:cs typeface="Courier New" panose="02070309020205020404" pitchFamily="49" charset="0"/>
              </a:rPr>
              <a:t>(=la </a:t>
            </a:r>
            <a:r>
              <a:rPr lang="es-ES" sz="1800" i="1" dirty="0" err="1">
                <a:cs typeface="Courier New" panose="02070309020205020404" pitchFamily="49" charset="0"/>
              </a:rPr>
              <a:t>bourgeoisie</a:t>
            </a:r>
            <a:r>
              <a:rPr lang="es-ES" sz="1800" i="1" dirty="0">
                <a:cs typeface="Courier New" panose="02070309020205020404" pitchFamily="49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s-E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 Iglesia Católica</a:t>
            </a:r>
          </a:p>
          <a:p>
            <a:pPr marL="285750" indent="-285750">
              <a:buFontTx/>
              <a:buChar char="-"/>
            </a:pPr>
            <a:r>
              <a:rPr lang="es-E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 extrema derecha</a:t>
            </a:r>
          </a:p>
          <a:p>
            <a:pPr marL="285750" indent="-285750">
              <a:buFontTx/>
              <a:buChar char="-"/>
            </a:pPr>
            <a:r>
              <a:rPr lang="es-E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 General Franco</a:t>
            </a:r>
          </a:p>
          <a:p>
            <a:pPr marL="285750" indent="-285750">
              <a:buFontTx/>
              <a:buChar char="-"/>
            </a:pPr>
            <a:endParaRPr lang="es-E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840">
            <a:off x="551384" y="528275"/>
            <a:ext cx="2592288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 rot="5400000">
            <a:off x="5591944" y="1844824"/>
            <a:ext cx="6480720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>
            <a:prstTxWarp prst="textStop">
              <a:avLst/>
            </a:prstTxWarp>
          </a:bodyPr>
          <a:lstStyle/>
          <a:p>
            <a:pPr algn="ctr"/>
            <a:r>
              <a:rPr lang="es-UY" dirty="0" smtClean="0">
                <a:solidFill>
                  <a:schemeClr val="tx1"/>
                </a:solidFill>
              </a:rPr>
              <a:t>Bando de derecha</a:t>
            </a:r>
            <a:endParaRPr lang="es-UY" dirty="0">
              <a:solidFill>
                <a:schemeClr val="tx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1392371"/>
            <a:ext cx="1514502" cy="20586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59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180114" y="5517232"/>
            <a:ext cx="6910252" cy="432048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 el 26 de </a:t>
            </a:r>
            <a:r>
              <a:rPr lang="fr-FR" sz="3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abril</a:t>
            </a:r>
            <a:r>
              <a:rPr lang="fr-FR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fr-FR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1937</a:t>
            </a:r>
            <a:endParaRPr lang="fr-FR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88641"/>
            <a:ext cx="8712968" cy="3944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1376940" y="4443135"/>
            <a:ext cx="1001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</a:t>
            </a:r>
            <a:r>
              <a:rPr lang="fr-FR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Bombardeo</a:t>
            </a:r>
            <a:r>
              <a:rPr lang="fr-FR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 la </a:t>
            </a:r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ciudad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de Guernica …</a:t>
            </a:r>
            <a:endParaRPr lang="fr-FR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 rot="20259903">
            <a:off x="1620666" y="1855081"/>
            <a:ext cx="7444086" cy="113826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  <a:latin typeface="AR DELANEY" panose="02000000000000000000" pitchFamily="2" charset="0"/>
              </a:rPr>
              <a:t>Un </a:t>
            </a:r>
            <a:r>
              <a:rPr lang="fr-FR" sz="3200" dirty="0" err="1" smtClean="0">
                <a:solidFill>
                  <a:srgbClr val="FFFF00"/>
                </a:solidFill>
                <a:latin typeface="AR DELANEY" panose="02000000000000000000" pitchFamily="2" charset="0"/>
              </a:rPr>
              <a:t>acontecimiento</a:t>
            </a:r>
            <a:r>
              <a:rPr lang="fr-FR" sz="3200" dirty="0" smtClean="0">
                <a:solidFill>
                  <a:srgbClr val="FFFF00"/>
                </a:solidFill>
                <a:latin typeface="AR DELANEY" panose="02000000000000000000" pitchFamily="2" charset="0"/>
              </a:rPr>
              <a:t> importante</a:t>
            </a:r>
            <a:endParaRPr lang="fr-FR" sz="3200" dirty="0">
              <a:solidFill>
                <a:srgbClr val="FFFF00"/>
              </a:solidFill>
              <a:latin typeface="AR DELANEY" panose="02000000000000000000" pitchFamily="2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281851" y="2612571"/>
            <a:ext cx="3108961" cy="1752534"/>
          </a:xfrm>
          <a:prstGeom prst="ellipse">
            <a:avLst/>
          </a:prstGeom>
          <a:solidFill>
            <a:srgbClr val="66FF6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Cuadro </a:t>
            </a:r>
            <a:r>
              <a:rPr lang="fr-F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pintado</a:t>
            </a:r>
            <a:r>
              <a:rPr lang="fr-F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por</a:t>
            </a:r>
            <a:r>
              <a:rPr lang="fr-F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Pablo Picasso en 1937</a:t>
            </a: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05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" grpId="0" animBg="1"/>
      <p:bldP spid="2" grpId="1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985704" y="4326310"/>
            <a:ext cx="5079767" cy="1180728"/>
          </a:xfrm>
        </p:spPr>
        <p:txBody>
          <a:bodyPr>
            <a:noAutofit/>
          </a:bodyPr>
          <a:lstStyle/>
          <a:p>
            <a:r>
              <a:rPr lang="fr-FR" sz="6600" b="1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Quiz </a:t>
            </a:r>
            <a:br>
              <a:rPr lang="fr-FR" sz="6600" b="1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fr-FR" sz="4400" b="1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¿</a:t>
            </a:r>
            <a:r>
              <a:rPr lang="fr-FR" sz="4400" b="1" dirty="0" err="1" smtClean="0">
                <a:solidFill>
                  <a:srgbClr val="FFFF00"/>
                </a:solidFill>
                <a:latin typeface="Bradley Hand ITC" panose="03070402050302030203" pitchFamily="66" charset="0"/>
              </a:rPr>
              <a:t>Qué</a:t>
            </a:r>
            <a:r>
              <a:rPr lang="fr-FR" sz="4400" b="1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 </a:t>
            </a:r>
            <a:r>
              <a:rPr lang="fr-FR" sz="4400" b="1" dirty="0" err="1" smtClean="0">
                <a:solidFill>
                  <a:srgbClr val="FFFF00"/>
                </a:solidFill>
                <a:latin typeface="Bradley Hand ITC" panose="03070402050302030203" pitchFamily="66" charset="0"/>
              </a:rPr>
              <a:t>sabéis</a:t>
            </a:r>
            <a:r>
              <a:rPr lang="fr-FR" sz="4400" b="1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 de la Guerra Civil </a:t>
            </a:r>
            <a:r>
              <a:rPr lang="fr-FR" sz="4400" b="1" dirty="0" err="1" smtClean="0">
                <a:solidFill>
                  <a:srgbClr val="FFFF00"/>
                </a:solidFill>
                <a:latin typeface="Bradley Hand ITC" panose="03070402050302030203" pitchFamily="66" charset="0"/>
              </a:rPr>
              <a:t>española</a:t>
            </a:r>
            <a:r>
              <a:rPr lang="fr-FR" sz="4400" b="1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?</a:t>
            </a:r>
            <a:endParaRPr lang="fr-FR" sz="4400" b="1" dirty="0">
              <a:solidFill>
                <a:srgbClr val="FFFF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59" y="1776331"/>
            <a:ext cx="3284220" cy="465582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3" y="338701"/>
            <a:ext cx="2875679" cy="398760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4117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2679" y="371520"/>
            <a:ext cx="7086600" cy="1008112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</a:t>
            </a:r>
            <a:r>
              <a:rPr lang="fr-FR" dirty="0" err="1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Quién</a:t>
            </a:r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es?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243019" y="2974991"/>
            <a:ext cx="4828443" cy="648072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  <a:latin typeface="Impact" panose="020B0806030902050204" pitchFamily="34" charset="0"/>
              </a:rPr>
              <a:t>Es el General Franco.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58" y="1686727"/>
            <a:ext cx="2949067" cy="40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5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5600" y="260648"/>
            <a:ext cx="7086600" cy="947192"/>
          </a:xfrm>
        </p:spPr>
        <p:txBody>
          <a:bodyPr/>
          <a:lstStyle/>
          <a:p>
            <a:pPr algn="ctr"/>
            <a:r>
              <a:rPr lang="fr-FR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¿</a:t>
            </a:r>
            <a:r>
              <a:rPr lang="fr-FR" sz="5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Qué</a:t>
            </a:r>
            <a:r>
              <a:rPr lang="fr-FR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fr-FR" sz="5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representan</a:t>
            </a:r>
            <a:r>
              <a:rPr lang="fr-FR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3814" y="4221088"/>
            <a:ext cx="2929341" cy="513348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tx1"/>
                </a:solidFill>
                <a:latin typeface="Impact" panose="020B0806030902050204" pitchFamily="34" charset="0"/>
              </a:rPr>
              <a:t>El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latin typeface="Impact" panose="020B0806030902050204" pitchFamily="34" charset="0"/>
              </a:rPr>
              <a:t>bando</a:t>
            </a:r>
            <a:r>
              <a:rPr lang="fr-FR" sz="3200" dirty="0" smtClean="0">
                <a:solidFill>
                  <a:schemeClr val="tx1"/>
                </a:solidFill>
              </a:rPr>
              <a:t> …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14" y="1609639"/>
            <a:ext cx="4071443" cy="2442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39" y="1193905"/>
            <a:ext cx="4140315" cy="2760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7582536" y="410035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Impact" panose="020B0806030902050204" pitchFamily="34" charset="0"/>
              </a:rPr>
              <a:t>El</a:t>
            </a:r>
            <a:r>
              <a:rPr lang="fr-FR" sz="3600" dirty="0">
                <a:latin typeface="Impact" panose="020B0806030902050204" pitchFamily="34" charset="0"/>
              </a:rPr>
              <a:t> </a:t>
            </a:r>
            <a:r>
              <a:rPr lang="fr-FR" sz="3200" dirty="0" err="1">
                <a:latin typeface="Impact" panose="020B0806030902050204" pitchFamily="34" charset="0"/>
              </a:rPr>
              <a:t>bando</a:t>
            </a:r>
            <a:r>
              <a:rPr lang="fr-FR" sz="3200" dirty="0"/>
              <a:t> 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62693" y="4161915"/>
            <a:ext cx="2820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rgbClr val="FF0000"/>
                </a:solidFill>
                <a:latin typeface="Impact" panose="020B0806030902050204" pitchFamily="34" charset="0"/>
              </a:rPr>
              <a:t>Republicano</a:t>
            </a:r>
            <a:r>
              <a:rPr lang="fr-FR" sz="3200" dirty="0"/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052425" y="4161915"/>
            <a:ext cx="2534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rgbClr val="FF0000"/>
                </a:solidFill>
                <a:latin typeface="Impact" panose="020B0806030902050204" pitchFamily="34" charset="0"/>
              </a:rPr>
              <a:t>Nacionalista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277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1234" y="952935"/>
            <a:ext cx="937913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</a:t>
            </a:r>
            <a:r>
              <a:rPr lang="fr-FR" dirty="0" err="1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Qué</a:t>
            </a:r>
            <a:r>
              <a:rPr lang="fr-FR" dirty="0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regímen</a:t>
            </a:r>
            <a:r>
              <a:rPr lang="fr-FR" dirty="0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político</a:t>
            </a:r>
            <a:r>
              <a:rPr lang="fr-FR" dirty="0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había</a:t>
            </a:r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1936?</a:t>
            </a:r>
            <a:endParaRPr lang="fr-FR" dirty="0">
              <a:solidFill>
                <a:srgbClr val="00B0F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627682" y="2779048"/>
            <a:ext cx="4828443" cy="64807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1"/>
                </a:solidFill>
                <a:latin typeface="Impact" panose="020B0806030902050204" pitchFamily="34" charset="0"/>
              </a:rPr>
              <a:t>La República</a:t>
            </a:r>
            <a:endParaRPr lang="fr-FR" sz="3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1" y="2147296"/>
            <a:ext cx="4735104" cy="3176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49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4297" y="965998"/>
            <a:ext cx="937913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</a:t>
            </a:r>
            <a:r>
              <a:rPr lang="fr-FR" dirty="0" err="1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Qué</a:t>
            </a:r>
            <a:r>
              <a:rPr lang="fr-FR" dirty="0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bando</a:t>
            </a:r>
            <a:r>
              <a:rPr lang="fr-FR" dirty="0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ganó</a:t>
            </a:r>
            <a:r>
              <a:rPr lang="fr-FR" dirty="0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la </a:t>
            </a:r>
            <a:r>
              <a:rPr lang="fr-FR" dirty="0" err="1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guerra</a:t>
            </a:r>
            <a:r>
              <a:rPr lang="fr-FR" dirty="0" smtClean="0">
                <a:solidFill>
                  <a:srgbClr val="00B0F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en 1939</a:t>
            </a:r>
            <a:endParaRPr lang="fr-FR" dirty="0">
              <a:solidFill>
                <a:srgbClr val="00B0F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797223" y="2429691"/>
            <a:ext cx="5564318" cy="997429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1"/>
                </a:solidFill>
                <a:latin typeface="Impact" panose="020B0806030902050204" pitchFamily="34" charset="0"/>
              </a:rPr>
              <a:t>Los </a:t>
            </a:r>
            <a:r>
              <a:rPr lang="fr-FR" sz="3200" dirty="0" err="1" smtClean="0">
                <a:solidFill>
                  <a:schemeClr val="tx1"/>
                </a:solidFill>
                <a:latin typeface="Impact" panose="020B0806030902050204" pitchFamily="34" charset="0"/>
              </a:rPr>
              <a:t>nacionalistas</a:t>
            </a:r>
            <a:r>
              <a:rPr lang="fr-FR" sz="3200" dirty="0" smtClean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fr-FR" sz="3200" dirty="0" smtClean="0">
                <a:solidFill>
                  <a:schemeClr val="tx1"/>
                </a:solidFill>
                <a:latin typeface="Impact" panose="020B0806030902050204" pitchFamily="34" charset="0"/>
              </a:rPr>
              <a:t>o </a:t>
            </a:r>
            <a:r>
              <a:rPr lang="fr-FR" sz="3200" dirty="0" err="1" smtClean="0">
                <a:solidFill>
                  <a:schemeClr val="tx1"/>
                </a:solidFill>
                <a:latin typeface="Impact" panose="020B0806030902050204" pitchFamily="34" charset="0"/>
              </a:rPr>
              <a:t>franquistas</a:t>
            </a:r>
            <a:endParaRPr lang="fr-FR" sz="3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8" y="1470054"/>
            <a:ext cx="3286125" cy="4762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22" y="3427120"/>
            <a:ext cx="4969737" cy="25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8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972492" y="274320"/>
            <a:ext cx="8739051" cy="1593668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Goudy Stout" panose="0202090407030B020401" pitchFamily="18" charset="0"/>
              </a:rPr>
              <a:t>FECHAS IMPORTANTES</a:t>
            </a:r>
            <a:endParaRPr lang="fr-FR" sz="4400" dirty="0">
              <a:solidFill>
                <a:schemeClr val="tx1"/>
              </a:solidFill>
              <a:latin typeface="Goudy Stout" panose="0202090407030B020401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1" y="2272938"/>
            <a:ext cx="4155799" cy="13799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70" y="3742803"/>
            <a:ext cx="4155799" cy="137991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22720" y="4045412"/>
            <a:ext cx="2638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Jokerman" panose="04090605060D06020702" pitchFamily="82" charset="0"/>
              </a:rPr>
              <a:t>1939</a:t>
            </a:r>
            <a:endParaRPr lang="fr-FR" sz="4800" dirty="0">
              <a:latin typeface="Jokerman" panose="04090605060D06020702" pitchFamily="8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37" y="5263735"/>
            <a:ext cx="4155799" cy="137991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72492" y="5566368"/>
            <a:ext cx="2638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Jokerman" panose="04090605060D06020702" pitchFamily="82" charset="0"/>
              </a:rPr>
              <a:t>1975</a:t>
            </a:r>
            <a:endParaRPr lang="fr-FR" sz="4800" dirty="0">
              <a:latin typeface="Jokerman" panose="04090605060D06020702" pitchFamily="8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14" y="2221871"/>
            <a:ext cx="4155799" cy="137991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481564" y="2557923"/>
            <a:ext cx="2638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Jokerman" panose="04090605060D06020702" pitchFamily="82" charset="0"/>
              </a:rPr>
              <a:t>1936</a:t>
            </a:r>
            <a:endParaRPr lang="fr-FR" sz="4800" dirty="0">
              <a:latin typeface="Jokerman" panose="04090605060D06020702" pitchFamily="8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73811" y="2567096"/>
            <a:ext cx="2638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Jokerman" panose="04090605060D06020702" pitchFamily="82" charset="0"/>
              </a:rPr>
              <a:t>1931</a:t>
            </a:r>
            <a:endParaRPr lang="fr-FR" sz="4800" dirty="0">
              <a:latin typeface="Jokerman" panose="04090605060D06020702" pitchFamily="8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78" y="5122721"/>
            <a:ext cx="4155799" cy="137991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185082" y="5476604"/>
            <a:ext cx="2740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Jokerman" panose="04090605060D06020702" pitchFamily="82" charset="0"/>
              </a:rPr>
              <a:t>1977-78</a:t>
            </a:r>
            <a:endParaRPr lang="fr-FR" sz="4800" dirty="0"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88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524000" y="770709"/>
            <a:ext cx="9144000" cy="2739254"/>
          </a:xfrm>
        </p:spPr>
        <p:txBody>
          <a:bodyPr>
            <a:noAutofit/>
          </a:bodyPr>
          <a:lstStyle/>
          <a:p>
            <a:r>
              <a:rPr lang="fr-FR" sz="9600" dirty="0">
                <a:solidFill>
                  <a:srgbClr val="FF0000"/>
                </a:solidFill>
                <a:latin typeface="AR DELANEY" panose="02000000000000000000" pitchFamily="2" charset="0"/>
              </a:rPr>
              <a:t>La </a:t>
            </a:r>
            <a:r>
              <a:rPr lang="fr-FR" sz="9600" dirty="0" err="1">
                <a:solidFill>
                  <a:srgbClr val="FF0000"/>
                </a:solidFill>
                <a:latin typeface="AR DELANEY" panose="02000000000000000000" pitchFamily="2" charset="0"/>
              </a:rPr>
              <a:t>guerra</a:t>
            </a:r>
            <a:r>
              <a:rPr lang="fr-FR" sz="9600" dirty="0">
                <a:solidFill>
                  <a:srgbClr val="FF0000"/>
                </a:solidFill>
                <a:latin typeface="AR DELANEY" panose="02000000000000000000" pitchFamily="2" charset="0"/>
              </a:rPr>
              <a:t> civil </a:t>
            </a:r>
            <a:r>
              <a:rPr lang="fr-FR" sz="9600" dirty="0" err="1">
                <a:solidFill>
                  <a:srgbClr val="FF0000"/>
                </a:solidFill>
                <a:latin typeface="AR DELANEY" panose="02000000000000000000" pitchFamily="2" charset="0"/>
              </a:rPr>
              <a:t>española</a:t>
            </a:r>
            <a:endParaRPr lang="fr-FR" sz="9600" dirty="0">
              <a:solidFill>
                <a:srgbClr val="FF0000"/>
              </a:solidFill>
              <a:latin typeface="AR DELANEY" panose="02000000000000000000" pitchFamily="2" charset="0"/>
            </a:endParaRPr>
          </a:p>
        </p:txBody>
      </p:sp>
      <p:sp>
        <p:nvSpPr>
          <p:cNvPr id="16" name="Sous-titre 15"/>
          <p:cNvSpPr>
            <a:spLocks noGrp="1"/>
          </p:cNvSpPr>
          <p:nvPr>
            <p:ph type="subTitle" idx="1"/>
          </p:nvPr>
        </p:nvSpPr>
        <p:spPr>
          <a:xfrm>
            <a:off x="2895600" y="3509963"/>
            <a:ext cx="6400800" cy="1388608"/>
          </a:xfrm>
        </p:spPr>
        <p:txBody>
          <a:bodyPr>
            <a:normAutofit/>
          </a:bodyPr>
          <a:lstStyle/>
          <a:p>
            <a:r>
              <a:rPr lang="fr-FR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AR BERKLEY" panose="02000000000000000000" pitchFamily="2" charset="0"/>
              </a:rPr>
              <a:t>1936 - 1939</a:t>
            </a:r>
            <a:endParaRPr lang="fr-FR" sz="8800" dirty="0">
              <a:solidFill>
                <a:schemeClr val="tx1">
                  <a:lumMod val="95000"/>
                  <a:lumOff val="5000"/>
                </a:schemeClr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53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8665" y="896306"/>
            <a:ext cx="8706935" cy="4942790"/>
          </a:xfrm>
        </p:spPr>
        <p:txBody>
          <a:bodyPr>
            <a:noAutofit/>
          </a:bodyPr>
          <a:lstStyle/>
          <a:p>
            <a:pPr algn="ctr"/>
            <a:r>
              <a:rPr lang="es-PE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Empezó por un levantamiento militar el 18 de julio de 1936, en Marruecos, contra el gobierno republicano elegido legítimamente desde 1931.</a:t>
            </a:r>
            <a:endParaRPr lang="es-PE" sz="4800" b="1" dirty="0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36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290</Words>
  <Application>Microsoft Office PowerPoint</Application>
  <PresentationFormat>Grand écran</PresentationFormat>
  <Paragraphs>60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7" baseType="lpstr">
      <vt:lpstr>Impact</vt:lpstr>
      <vt:lpstr>Bradley Hand ITC</vt:lpstr>
      <vt:lpstr>Courier New</vt:lpstr>
      <vt:lpstr>Arial</vt:lpstr>
      <vt:lpstr>Arial Unicode MS</vt:lpstr>
      <vt:lpstr>Goudy Stout</vt:lpstr>
      <vt:lpstr>AR BERKLEY</vt:lpstr>
      <vt:lpstr>Jokerman</vt:lpstr>
      <vt:lpstr>Calibri Light</vt:lpstr>
      <vt:lpstr>Book Antiqua</vt:lpstr>
      <vt:lpstr>Comic Sans MS</vt:lpstr>
      <vt:lpstr>AR DELANEY</vt:lpstr>
      <vt:lpstr>Calibri</vt:lpstr>
      <vt:lpstr>Thème Office</vt:lpstr>
      <vt:lpstr>Présentation PowerPoint</vt:lpstr>
      <vt:lpstr>Quiz  ¿Qué sabéis de la Guerra Civil española?</vt:lpstr>
      <vt:lpstr>¿Quién es?</vt:lpstr>
      <vt:lpstr>¿Qué representan?</vt:lpstr>
      <vt:lpstr>¿Qué regímen político había en 1936?</vt:lpstr>
      <vt:lpstr>¿Qué bando ganó la guerra en 1939</vt:lpstr>
      <vt:lpstr>Présentation PowerPoint</vt:lpstr>
      <vt:lpstr>La guerra civil española</vt:lpstr>
      <vt:lpstr>Empezó por un levantamiento militar el 18 de julio de 1936, en Marruecos, contra el gobierno republicano elegido legítimamente desde 1931.</vt:lpstr>
      <vt:lpstr>2 bandos se enfrentaron: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Charlette</dc:creator>
  <cp:lastModifiedBy>Aline</cp:lastModifiedBy>
  <cp:revision>27</cp:revision>
  <dcterms:created xsi:type="dcterms:W3CDTF">2015-01-21T09:08:12Z</dcterms:created>
  <dcterms:modified xsi:type="dcterms:W3CDTF">2015-01-22T08:16:05Z</dcterms:modified>
</cp:coreProperties>
</file>