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1" r:id="rId2"/>
    <p:sldId id="263" r:id="rId3"/>
    <p:sldId id="262" r:id="rId4"/>
    <p:sldId id="264" r:id="rId5"/>
    <p:sldId id="266" r:id="rId6"/>
  </p:sldIdLst>
  <p:sldSz cx="12192000" cy="6858000"/>
  <p:notesSz cx="6858000" cy="9144000"/>
  <p:embeddedFontLst>
    <p:embeddedFont>
      <p:font typeface="Bradley Hand ITC" panose="03070402050302030203" pitchFamily="66" charset="77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mic Sans MS" panose="030F0902030302020204" pitchFamily="66" charset="0"/>
      <p:regular r:id="rId15"/>
    </p:embeddedFont>
    <p:embeddedFont>
      <p:font typeface="Ink Free" panose="03080402000500000000" pitchFamily="66" charset="0"/>
      <p:regular r:id="rId16"/>
    </p:embeddedFont>
    <p:embeddedFont>
      <p:font typeface="Kristen ITC" panose="03050502040202030202" pitchFamily="66" charset="77"/>
      <p:regular r:id="rId17"/>
    </p:embeddedFont>
    <p:embeddedFont>
      <p:font typeface="Tempus Sans ITC" pitchFamily="82" charset="77"/>
      <p:regular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F"/>
    <a:srgbClr val="FFD579"/>
    <a:srgbClr val="E2C6F1"/>
    <a:srgbClr val="FF33CC"/>
    <a:srgbClr val="BAA56A"/>
    <a:srgbClr val="CCFFFF"/>
    <a:srgbClr val="FF9933"/>
    <a:srgbClr val="CCFF66"/>
    <a:srgbClr val="FF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E629B-9001-4586-A1A9-E2313331515F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6243E-E72F-4577-BD5E-EB4F99CA85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9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AC15E-E134-43E6-935F-3C069363D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0825CC-A39B-4B70-AF39-A9587463D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A84F1D-03C6-4EF7-95A8-EDC0AC3E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F95557-BE54-40AD-BFD9-81D282FE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E9FDE-4D9F-4B34-BA9D-6990025C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6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F58D3-C4A8-4EB8-9A5F-30583805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277C9E-FC81-4525-A25F-0938C1279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F8B53-AF86-46B0-A542-7BEF400D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D7C589-C3F6-40EA-AB56-8811660B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92008-C9B2-4B45-ABBC-E0C5F84D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8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B937FF-F5F5-4B54-B7F8-9B240C096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8D40A8-9055-4A7D-8417-0347CBBC5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F12B98-745C-4401-AB5A-5FF0EE25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6CD78C-9163-4B86-835A-DD94A1CB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6FAB9-B95E-470E-9B3A-B5ADA06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1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6DA44-F1AB-47F6-96AC-64C818AB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3F94E0-CF87-4404-A66F-AD68E544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ADE64-5F51-41BA-9FB5-487AB28E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07ACB-0480-41BC-92B7-1D46F2DE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8C959E-C5BA-4173-8ED3-11768DF5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2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EFE11-6770-48E4-AFB3-89C5D5BC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9E06B9-34E0-453E-A80C-868393A3B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97B44-BCCF-40C0-88AE-4BF6BBEA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E49939-1D79-40F1-B065-2212518A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C551A9-567F-4E17-96F1-07F7DA45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94B88-F591-4BFD-8D5A-F38DB489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9DF3F-7BB7-41EB-9D49-B2A5C9E9E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B46704-B847-4273-9B61-A74D31D7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CD219E-5FBB-4365-89E4-114FC164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81E287-7920-462F-AD3B-1D402CA5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459A2C-58BA-4FFF-9D26-1319665B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81F18-E9A3-48CC-9905-EF7D1E6F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2DCE-310C-47E9-886E-1494CFA6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6947EB-38A5-458C-A7BD-359071273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1B09AB-D6C2-4DE2-9D5C-241EF519B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61F122-633F-4595-9091-C8CF27FAB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D5A07D-750F-4ABF-92BC-8911AB16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E9F881-E34A-4C12-839B-DCA85407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A4E41E-5B7C-407D-8419-6C6F917D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F6DAE-059F-493C-BB28-7E2693FF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51434A-7492-41F3-B277-C5F76C6E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DD4A0E-3C79-4A75-A272-DADCB5AB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44A1A0-FB25-4DAA-B3E4-1E6E7F0A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158AF9-61C4-40DD-94F0-E3A4797A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17816A-D901-468E-BBA4-C8D64ABD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D13465-A11A-402B-BC95-391B3D1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2F2EB-DEB9-487A-8A3C-4583F033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2A757E-D390-48CE-9AAB-9987E873E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FF5A24-4F85-4161-9AF5-F071D02F8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9FA342-8F50-4B25-B271-B25EE13E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05BF70-99FC-4955-9F2C-4674E344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0FEB08-96F5-4EA0-BFB8-46DD1EC6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6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2D81E-5861-42C2-8CF1-14CF8559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5713DA-ECFF-4440-AE8F-1EAB842D1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123F3A-A079-4A4A-8C79-03BE16706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096995-C45B-416F-A0FC-D79F4018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E2AE9E-71FC-4E0C-A72D-BE46615B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0E8D2-0E9E-4A8E-B85E-A6EF954A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0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B1C4CD-CCF1-4CB0-AEA1-483651F6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F990B1-93DC-43AF-AC7B-B96A7E541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F06BC-D36B-4194-AC7A-E7AF05584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BE7E-15D1-4667-B441-0F09E6FD10FE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A7D4B-1A38-4B6F-B267-C1EA009F6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919DD2-A4DA-41C2-9461-374237F61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3108-70FF-4F17-9040-689841B37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chemin : horizontal 5">
            <a:extLst>
              <a:ext uri="{FF2B5EF4-FFF2-40B4-BE49-F238E27FC236}">
                <a16:creationId xmlns:a16="http://schemas.microsoft.com/office/drawing/2014/main" id="{59259839-B608-48C6-B5C8-4431A389DBA0}"/>
              </a:ext>
            </a:extLst>
          </p:cNvPr>
          <p:cNvSpPr/>
          <p:nvPr/>
        </p:nvSpPr>
        <p:spPr>
          <a:xfrm>
            <a:off x="3553718" y="145774"/>
            <a:ext cx="6082748" cy="929308"/>
          </a:xfrm>
          <a:prstGeom prst="horizontalScroll">
            <a:avLst/>
          </a:prstGeom>
          <a:solidFill>
            <a:srgbClr val="A5AD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Ink Free" panose="03080402000500000000" pitchFamily="66" charset="0"/>
              </a:rPr>
              <a:t>La </a:t>
            </a:r>
            <a:r>
              <a:rPr lang="fr-FR" sz="2800" dirty="0" err="1">
                <a:solidFill>
                  <a:schemeClr val="tx1"/>
                </a:solidFill>
                <a:latin typeface="Ink Free" panose="03080402000500000000" pitchFamily="66" charset="0"/>
              </a:rPr>
              <a:t>evolución</a:t>
            </a:r>
            <a:r>
              <a:rPr lang="fr-FR" sz="2800" dirty="0">
                <a:solidFill>
                  <a:schemeClr val="tx1"/>
                </a:solidFill>
                <a:latin typeface="Ink Free" panose="03080402000500000000" pitchFamily="66" charset="0"/>
              </a:rPr>
              <a:t> de la </a:t>
            </a:r>
            <a:r>
              <a:rPr lang="fr-FR" sz="2800" dirty="0" err="1">
                <a:solidFill>
                  <a:schemeClr val="tx1"/>
                </a:solidFill>
                <a:latin typeface="Ink Free" panose="03080402000500000000" pitchFamily="66" charset="0"/>
              </a:rPr>
              <a:t>mujer</a:t>
            </a:r>
            <a:r>
              <a:rPr lang="fr-FR" sz="28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Ink Free" panose="03080402000500000000" pitchFamily="66" charset="0"/>
              </a:rPr>
              <a:t>española</a:t>
            </a:r>
            <a:endParaRPr lang="fr-RE" sz="2800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 3" descr="Une image contenant horloge, Visage humain, art&#10;&#10;Description générée automatiquement">
            <a:extLst>
              <a:ext uri="{FF2B5EF4-FFF2-40B4-BE49-F238E27FC236}">
                <a16:creationId xmlns:a16="http://schemas.microsoft.com/office/drawing/2014/main" id="{9C018BC3-C549-5C2D-2EF0-47D8DC924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6" y="145774"/>
            <a:ext cx="2585685" cy="2638097"/>
          </a:xfrm>
          <a:prstGeom prst="rect">
            <a:avLst/>
          </a:prstGeom>
        </p:spPr>
      </p:pic>
      <p:pic>
        <p:nvPicPr>
          <p:cNvPr id="8" name="Image 7" descr="Une image contenant dessin humoristique, capture d’écran, art&#10;&#10;Description générée automatiquement">
            <a:extLst>
              <a:ext uri="{FF2B5EF4-FFF2-40B4-BE49-F238E27FC236}">
                <a16:creationId xmlns:a16="http://schemas.microsoft.com/office/drawing/2014/main" id="{3D67ABE5-23BF-83BA-FBC0-12D321E1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60" y="978438"/>
            <a:ext cx="7957751" cy="562669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6B0271B-D8F2-766D-DD98-05E1450906A9}"/>
              </a:ext>
            </a:extLst>
          </p:cNvPr>
          <p:cNvSpPr/>
          <p:nvPr/>
        </p:nvSpPr>
        <p:spPr>
          <a:xfrm>
            <a:off x="271426" y="3336153"/>
            <a:ext cx="2928731" cy="271669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Bradley Hand" pitchFamily="2" charset="77"/>
              </a:rPr>
              <a:t>¿</a:t>
            </a:r>
            <a:r>
              <a:rPr lang="fr-FR" sz="2800" dirty="0" err="1">
                <a:solidFill>
                  <a:schemeClr val="tx1"/>
                </a:solidFill>
                <a:latin typeface="Bradley Hand" pitchFamily="2" charset="77"/>
              </a:rPr>
              <a:t>Qué</a:t>
            </a:r>
            <a:r>
              <a:rPr lang="fr-FR" sz="28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Bradley Hand" pitchFamily="2" charset="77"/>
              </a:rPr>
              <a:t>tipo</a:t>
            </a:r>
            <a:r>
              <a:rPr lang="fr-FR" sz="2800" dirty="0">
                <a:solidFill>
                  <a:schemeClr val="tx1"/>
                </a:solidFill>
                <a:latin typeface="Bradley Hand" pitchFamily="2" charset="77"/>
              </a:rPr>
              <a:t> se </a:t>
            </a:r>
            <a:r>
              <a:rPr lang="fr-FR" sz="2800" dirty="0" err="1">
                <a:solidFill>
                  <a:schemeClr val="tx1"/>
                </a:solidFill>
                <a:latin typeface="Bradley Hand" pitchFamily="2" charset="77"/>
              </a:rPr>
              <a:t>puede</a:t>
            </a:r>
            <a:r>
              <a:rPr lang="fr-FR" sz="2800" dirty="0">
                <a:solidFill>
                  <a:schemeClr val="tx1"/>
                </a:solidFill>
                <a:latin typeface="Bradley Hand" pitchFamily="2" charset="77"/>
              </a:rPr>
              <a:t> dar a </a:t>
            </a:r>
            <a:r>
              <a:rPr lang="fr-FR" sz="2800" dirty="0" err="1">
                <a:solidFill>
                  <a:schemeClr val="tx1"/>
                </a:solidFill>
                <a:latin typeface="Bradley Hand" pitchFamily="2" charset="77"/>
              </a:rPr>
              <a:t>esta</a:t>
            </a:r>
            <a:r>
              <a:rPr lang="fr-FR" sz="28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Bradley Hand" pitchFamily="2" charset="77"/>
              </a:rPr>
              <a:t>línea</a:t>
            </a:r>
            <a:r>
              <a:rPr lang="fr-FR" sz="28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Bradley Hand" pitchFamily="2" charset="77"/>
              </a:rPr>
              <a:t>del</a:t>
            </a:r>
            <a:r>
              <a:rPr lang="fr-FR" sz="28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Bradley Hand" pitchFamily="2" charset="77"/>
              </a:rPr>
              <a:t>tiempo</a:t>
            </a:r>
            <a:r>
              <a:rPr lang="fr-FR" sz="2800" dirty="0">
                <a:solidFill>
                  <a:schemeClr val="tx1"/>
                </a:solidFill>
                <a:latin typeface="Bradley Hand" pitchFamily="2" charset="77"/>
              </a:rPr>
              <a:t>?</a:t>
            </a:r>
            <a:endParaRPr lang="fr-RE" sz="2800" dirty="0">
              <a:solidFill>
                <a:schemeClr val="tx1"/>
              </a:solidFill>
              <a:latin typeface="Bradley Hand" pitchFamily="2" charset="77"/>
            </a:endParaRPr>
          </a:p>
        </p:txBody>
      </p:sp>
      <p:pic>
        <p:nvPicPr>
          <p:cNvPr id="17" name="Image 16" descr="Une image contenant drapeau, Marron, rouge&#10;&#10;Description générée automatiquement">
            <a:extLst>
              <a:ext uri="{FF2B5EF4-FFF2-40B4-BE49-F238E27FC236}">
                <a16:creationId xmlns:a16="http://schemas.microsoft.com/office/drawing/2014/main" id="{4DEE57B7-952B-274C-5FBF-3B0B775B3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74" y="210292"/>
            <a:ext cx="1587500" cy="109220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D030C3D-BC45-40F2-A70C-EDE812428A3C}"/>
              </a:ext>
            </a:extLst>
          </p:cNvPr>
          <p:cNvSpPr/>
          <p:nvPr/>
        </p:nvSpPr>
        <p:spPr>
          <a:xfrm>
            <a:off x="284797" y="3335805"/>
            <a:ext cx="2928731" cy="271669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Bradley Hand" pitchFamily="2" charset="77"/>
              </a:rPr>
              <a:t>¿</a:t>
            </a:r>
            <a:r>
              <a:rPr lang="fr-FR" sz="2400" dirty="0" err="1">
                <a:solidFill>
                  <a:schemeClr val="tx1"/>
                </a:solidFill>
                <a:latin typeface="Bradley Hand" pitchFamily="2" charset="77"/>
              </a:rPr>
              <a:t>Cuándo</a:t>
            </a:r>
            <a:r>
              <a:rPr lang="fr-FR" sz="2400" dirty="0">
                <a:solidFill>
                  <a:schemeClr val="tx1"/>
                </a:solidFill>
                <a:latin typeface="Bradley Hand" pitchFamily="2" charset="77"/>
              </a:rPr>
              <a:t> la </a:t>
            </a:r>
            <a:r>
              <a:rPr lang="fr-FR" sz="2400" dirty="0" err="1">
                <a:solidFill>
                  <a:schemeClr val="tx1"/>
                </a:solidFill>
                <a:latin typeface="Bradley Hand" pitchFamily="2" charset="77"/>
              </a:rPr>
              <a:t>mujer</a:t>
            </a:r>
            <a:r>
              <a:rPr lang="fr-FR" sz="24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Bradley Hand" pitchFamily="2" charset="77"/>
              </a:rPr>
              <a:t>española</a:t>
            </a:r>
            <a:r>
              <a:rPr lang="fr-FR" sz="24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Bradley Hand" pitchFamily="2" charset="77"/>
              </a:rPr>
              <a:t>aparece</a:t>
            </a:r>
            <a:r>
              <a:rPr lang="fr-FR" sz="2400" dirty="0">
                <a:solidFill>
                  <a:schemeClr val="tx1"/>
                </a:solidFill>
                <a:latin typeface="Bradley Hand" pitchFamily="2" charset="77"/>
              </a:rPr>
              <a:t> « libre »?</a:t>
            </a:r>
            <a:endParaRPr lang="fr-RE" sz="24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FC3E34D-8062-40E2-AC10-708FD96B1902}"/>
              </a:ext>
            </a:extLst>
          </p:cNvPr>
          <p:cNvSpPr/>
          <p:nvPr/>
        </p:nvSpPr>
        <p:spPr>
          <a:xfrm>
            <a:off x="258055" y="3335457"/>
            <a:ext cx="2928731" cy="271669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Bradley Hand" pitchFamily="2" charset="77"/>
              </a:rPr>
              <a:t>¿</a:t>
            </a:r>
            <a:r>
              <a:rPr lang="fr-FR" sz="2000" dirty="0" err="1">
                <a:solidFill>
                  <a:schemeClr val="tx1"/>
                </a:solidFill>
                <a:latin typeface="Bradley Hand" pitchFamily="2" charset="77"/>
              </a:rPr>
              <a:t>Conocéis</a:t>
            </a:r>
            <a:r>
              <a:rPr lang="fr-FR" sz="2000" dirty="0">
                <a:solidFill>
                  <a:schemeClr val="tx1"/>
                </a:solidFill>
                <a:latin typeface="Bradley Hand" pitchFamily="2" charset="77"/>
              </a:rPr>
              <a:t> a </a:t>
            </a:r>
            <a:r>
              <a:rPr lang="fr-FR" sz="2000" dirty="0" err="1">
                <a:solidFill>
                  <a:schemeClr val="tx1"/>
                </a:solidFill>
                <a:latin typeface="Bradley Hand" pitchFamily="2" charset="77"/>
              </a:rPr>
              <a:t>algunas</a:t>
            </a:r>
            <a:r>
              <a:rPr lang="fr-FR" sz="20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Bradley Hand" pitchFamily="2" charset="77"/>
              </a:rPr>
              <a:t>mujeres</a:t>
            </a:r>
            <a:r>
              <a:rPr lang="fr-FR" sz="20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Bradley Hand" pitchFamily="2" charset="77"/>
              </a:rPr>
              <a:t>españolas</a:t>
            </a:r>
            <a:r>
              <a:rPr lang="fr-FR" sz="2000" dirty="0">
                <a:solidFill>
                  <a:schemeClr val="tx1"/>
                </a:solidFill>
                <a:latin typeface="Bradley Hand" pitchFamily="2" charset="77"/>
              </a:rPr>
              <a:t> importantes en </a:t>
            </a:r>
            <a:r>
              <a:rPr lang="fr-FR" sz="2000" dirty="0" err="1">
                <a:solidFill>
                  <a:schemeClr val="tx1"/>
                </a:solidFill>
                <a:latin typeface="Bradley Hand" pitchFamily="2" charset="77"/>
              </a:rPr>
              <a:t>nuestros</a:t>
            </a:r>
            <a:r>
              <a:rPr lang="fr-FR" sz="2000" dirty="0">
                <a:solidFill>
                  <a:schemeClr val="tx1"/>
                </a:solidFill>
                <a:latin typeface="Bradley Hand" pitchFamily="2" charset="77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Bradley Hand" pitchFamily="2" charset="77"/>
              </a:rPr>
              <a:t>días</a:t>
            </a:r>
            <a:r>
              <a:rPr lang="fr-FR" sz="2000" dirty="0">
                <a:solidFill>
                  <a:schemeClr val="tx1"/>
                </a:solidFill>
                <a:latin typeface="Bradley Hand" pitchFamily="2" charset="77"/>
              </a:rPr>
              <a:t> o en el </a:t>
            </a:r>
            <a:r>
              <a:rPr lang="fr-FR" sz="2000" dirty="0" err="1">
                <a:solidFill>
                  <a:schemeClr val="tx1"/>
                </a:solidFill>
                <a:latin typeface="Bradley Hand" pitchFamily="2" charset="77"/>
              </a:rPr>
              <a:t>pasado</a:t>
            </a:r>
            <a:r>
              <a:rPr lang="fr-FR" sz="2000" dirty="0">
                <a:solidFill>
                  <a:schemeClr val="tx1"/>
                </a:solidFill>
                <a:latin typeface="Bradley Hand" pitchFamily="2" charset="77"/>
              </a:rPr>
              <a:t>?</a:t>
            </a:r>
            <a:endParaRPr lang="fr-RE" sz="2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859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5" grpId="0" animBg="1"/>
      <p:bldP spid="15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6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id="{2E133EBF-71E4-EF67-A1E9-6D4028038351}"/>
              </a:ext>
            </a:extLst>
          </p:cNvPr>
          <p:cNvSpPr/>
          <p:nvPr/>
        </p:nvSpPr>
        <p:spPr>
          <a:xfrm>
            <a:off x="842616" y="1519311"/>
            <a:ext cx="2715065" cy="1631853"/>
          </a:xfrm>
          <a:prstGeom prst="round2DiagRect">
            <a:avLst/>
          </a:prstGeom>
          <a:solidFill>
            <a:srgbClr val="E2C6F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400" dirty="0">
                <a:solidFill>
                  <a:schemeClr val="tx1"/>
                </a:solidFill>
                <a:latin typeface="Bradley Hand" pitchFamily="2" charset="77"/>
              </a:rPr>
              <a:t>¿A qué crees que se dedicaban estas mujeres?</a:t>
            </a:r>
          </a:p>
        </p:txBody>
      </p:sp>
      <p:pic>
        <p:nvPicPr>
          <p:cNvPr id="7" name="Image 6" descr="Une image contenant texte, habits, affiche, Visage humain&#10;&#10;Description générée automatiquement">
            <a:extLst>
              <a:ext uri="{FF2B5EF4-FFF2-40B4-BE49-F238E27FC236}">
                <a16:creationId xmlns:a16="http://schemas.microsoft.com/office/drawing/2014/main" id="{8F38D426-F1F8-D373-1C73-BF0BF03E5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41" y="636434"/>
            <a:ext cx="4348367" cy="5585131"/>
          </a:xfrm>
          <a:prstGeom prst="rect">
            <a:avLst/>
          </a:prstGeom>
        </p:spPr>
      </p:pic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337928BF-2B93-0D2B-4425-A3F91CABA08B}"/>
              </a:ext>
            </a:extLst>
          </p:cNvPr>
          <p:cNvSpPr/>
          <p:nvPr/>
        </p:nvSpPr>
        <p:spPr>
          <a:xfrm>
            <a:off x="842615" y="3631224"/>
            <a:ext cx="2715065" cy="1631853"/>
          </a:xfrm>
          <a:prstGeom prst="round2DiagRect">
            <a:avLst/>
          </a:prstGeom>
          <a:solidFill>
            <a:srgbClr val="E2C6F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400" dirty="0">
                <a:solidFill>
                  <a:schemeClr val="tx1"/>
                </a:solidFill>
                <a:latin typeface="Bradley Hand" pitchFamily="2" charset="77"/>
              </a:rPr>
              <a:t>¿Quién era escritora?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A39F6DC-D3E7-2955-6375-67FB29442498}"/>
              </a:ext>
            </a:extLst>
          </p:cNvPr>
          <p:cNvSpPr/>
          <p:nvPr/>
        </p:nvSpPr>
        <p:spPr>
          <a:xfrm>
            <a:off x="4636330" y="969539"/>
            <a:ext cx="505447" cy="47328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N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21EAB10-AE7C-114F-7289-AA8DF77BECD0}"/>
              </a:ext>
            </a:extLst>
          </p:cNvPr>
          <p:cNvSpPr/>
          <p:nvPr/>
        </p:nvSpPr>
        <p:spPr>
          <a:xfrm>
            <a:off x="8014403" y="1519311"/>
            <a:ext cx="505447" cy="47328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N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B7AE36D-0914-65C1-4C46-4A4A104B457B}"/>
              </a:ext>
            </a:extLst>
          </p:cNvPr>
          <p:cNvSpPr/>
          <p:nvPr/>
        </p:nvSpPr>
        <p:spPr>
          <a:xfrm>
            <a:off x="4636329" y="2677881"/>
            <a:ext cx="505447" cy="47328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N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BACEE35-ECC1-32D5-D874-0AD4B0ED7F2F}"/>
              </a:ext>
            </a:extLst>
          </p:cNvPr>
          <p:cNvSpPr/>
          <p:nvPr/>
        </p:nvSpPr>
        <p:spPr>
          <a:xfrm>
            <a:off x="4766296" y="4903986"/>
            <a:ext cx="505447" cy="47328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N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239AD95-F548-AD5E-CDEA-40D2D49940A9}"/>
              </a:ext>
            </a:extLst>
          </p:cNvPr>
          <p:cNvSpPr/>
          <p:nvPr/>
        </p:nvSpPr>
        <p:spPr>
          <a:xfrm>
            <a:off x="7041600" y="5377269"/>
            <a:ext cx="505447" cy="47328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N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CE1B075-9FCF-B1D9-FA0D-7383865D5C07}"/>
              </a:ext>
            </a:extLst>
          </p:cNvPr>
          <p:cNvSpPr/>
          <p:nvPr/>
        </p:nvSpPr>
        <p:spPr>
          <a:xfrm>
            <a:off x="8006778" y="5102047"/>
            <a:ext cx="505447" cy="47328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N" dirty="0"/>
          </a:p>
        </p:txBody>
      </p:sp>
      <p:sp>
        <p:nvSpPr>
          <p:cNvPr id="19" name="Rectangle : avec coins arrondis en diagonale 18">
            <a:extLst>
              <a:ext uri="{FF2B5EF4-FFF2-40B4-BE49-F238E27FC236}">
                <a16:creationId xmlns:a16="http://schemas.microsoft.com/office/drawing/2014/main" id="{9AA85DF3-2248-1FCD-2018-290C6A65C204}"/>
              </a:ext>
            </a:extLst>
          </p:cNvPr>
          <p:cNvSpPr/>
          <p:nvPr/>
        </p:nvSpPr>
        <p:spPr>
          <a:xfrm>
            <a:off x="842614" y="3631223"/>
            <a:ext cx="2715065" cy="1631853"/>
          </a:xfrm>
          <a:prstGeom prst="round2DiagRect">
            <a:avLst/>
          </a:prstGeom>
          <a:solidFill>
            <a:srgbClr val="E2C6F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400" dirty="0">
                <a:solidFill>
                  <a:schemeClr val="tx1"/>
                </a:solidFill>
                <a:latin typeface="Bradley Hand" pitchFamily="2" charset="77"/>
              </a:rPr>
              <a:t>¿Quién era pintora?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D9FA61FE-61A0-8CE6-7502-9D34E94CBE33}"/>
              </a:ext>
            </a:extLst>
          </p:cNvPr>
          <p:cNvSpPr/>
          <p:nvPr/>
        </p:nvSpPr>
        <p:spPr>
          <a:xfrm>
            <a:off x="842613" y="3666556"/>
            <a:ext cx="2715065" cy="1631853"/>
          </a:xfrm>
          <a:prstGeom prst="round2DiagRect">
            <a:avLst/>
          </a:prstGeom>
          <a:solidFill>
            <a:srgbClr val="E2C6F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400" dirty="0">
                <a:solidFill>
                  <a:schemeClr val="tx1"/>
                </a:solidFill>
                <a:latin typeface="Bradley Hand" pitchFamily="2" charset="77"/>
              </a:rPr>
              <a:t>¿Quién era piloto de avión?</a:t>
            </a:r>
          </a:p>
        </p:txBody>
      </p:sp>
      <p:sp>
        <p:nvSpPr>
          <p:cNvPr id="21" name="Rectangle : avec coins arrondis en diagonale 20">
            <a:extLst>
              <a:ext uri="{FF2B5EF4-FFF2-40B4-BE49-F238E27FC236}">
                <a16:creationId xmlns:a16="http://schemas.microsoft.com/office/drawing/2014/main" id="{6EC113F6-0D7E-25A5-2B5A-9EE0BC30DC11}"/>
              </a:ext>
            </a:extLst>
          </p:cNvPr>
          <p:cNvSpPr/>
          <p:nvPr/>
        </p:nvSpPr>
        <p:spPr>
          <a:xfrm>
            <a:off x="852598" y="3666033"/>
            <a:ext cx="2715065" cy="1631853"/>
          </a:xfrm>
          <a:prstGeom prst="round2DiagRect">
            <a:avLst/>
          </a:prstGeom>
          <a:solidFill>
            <a:srgbClr val="E2C6F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000" dirty="0">
                <a:solidFill>
                  <a:schemeClr val="tx1"/>
                </a:solidFill>
                <a:latin typeface="Bradley Hand" pitchFamily="2" charset="77"/>
              </a:rPr>
              <a:t>¿Quién era abogada y defensora de los derechos de la mujer?</a:t>
            </a:r>
          </a:p>
        </p:txBody>
      </p:sp>
      <p:pic>
        <p:nvPicPr>
          <p:cNvPr id="23" name="Image 22" descr="Une image contenant habits, Manteau, personne, manteau&#10;&#10;Description générée automatiquement">
            <a:extLst>
              <a:ext uri="{FF2B5EF4-FFF2-40B4-BE49-F238E27FC236}">
                <a16:creationId xmlns:a16="http://schemas.microsoft.com/office/drawing/2014/main" id="{374E1886-C8E5-C312-1BB1-477E80FD9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54" y="3252727"/>
            <a:ext cx="774448" cy="1194422"/>
          </a:xfrm>
          <a:prstGeom prst="rect">
            <a:avLst/>
          </a:prstGeom>
        </p:spPr>
      </p:pic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A8BF1849-B93C-4618-C6CD-C71F5E605B77}"/>
              </a:ext>
            </a:extLst>
          </p:cNvPr>
          <p:cNvSpPr/>
          <p:nvPr/>
        </p:nvSpPr>
        <p:spPr>
          <a:xfrm>
            <a:off x="818133" y="3665510"/>
            <a:ext cx="2715065" cy="1631853"/>
          </a:xfrm>
          <a:prstGeom prst="round2DiagRect">
            <a:avLst/>
          </a:prstGeom>
          <a:solidFill>
            <a:srgbClr val="E2C6F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400" dirty="0">
                <a:solidFill>
                  <a:schemeClr val="tx1"/>
                </a:solidFill>
                <a:latin typeface="Bradley Hand" pitchFamily="2" charset="77"/>
              </a:rPr>
              <a:t>¿Quién era actriz?</a:t>
            </a:r>
          </a:p>
        </p:txBody>
      </p:sp>
    </p:spTree>
    <p:extLst>
      <p:ext uri="{BB962C8B-B14F-4D97-AF65-F5344CB8AC3E}">
        <p14:creationId xmlns:p14="http://schemas.microsoft.com/office/powerpoint/2010/main" val="446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8A0957D-101D-475E-99CB-973B0554D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2" r="1364" b="1835"/>
          <a:stretch/>
        </p:blipFill>
        <p:spPr>
          <a:xfrm>
            <a:off x="1351722" y="630168"/>
            <a:ext cx="3737114" cy="55976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9DE8B2-54E1-458F-9C52-ACDF470A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69" y="2027509"/>
            <a:ext cx="4795054" cy="40285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05FDA96-4D04-4D6A-8A0B-B7293989EB91}"/>
              </a:ext>
            </a:extLst>
          </p:cNvPr>
          <p:cNvSpPr txBox="1"/>
          <p:nvPr/>
        </p:nvSpPr>
        <p:spPr>
          <a:xfrm>
            <a:off x="6649722" y="2918383"/>
            <a:ext cx="3104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>
                <a:latin typeface="Bradley Hand ITC" panose="03070402050302030203" pitchFamily="66" charset="0"/>
              </a:rPr>
              <a:t>¿Por qué las dos mujeres podían ser consideradas como “luchadoras” en los años 30?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BDBD08-976C-4335-B3BC-33D959A50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092" y="0"/>
            <a:ext cx="2934252" cy="220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DBE3136-32F1-44CA-A344-1C107681313D}"/>
              </a:ext>
            </a:extLst>
          </p:cNvPr>
          <p:cNvSpPr/>
          <p:nvPr/>
        </p:nvSpPr>
        <p:spPr>
          <a:xfrm rot="1153079">
            <a:off x="9305271" y="1883684"/>
            <a:ext cx="2083633" cy="74950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¿Tipo?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B57F0A-1306-448E-A79C-5A8DC8A73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4" y="5321508"/>
            <a:ext cx="6105090" cy="153179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15142CF-519F-4286-907E-12907A5FB1C4}"/>
              </a:ext>
            </a:extLst>
          </p:cNvPr>
          <p:cNvSpPr txBox="1"/>
          <p:nvPr/>
        </p:nvSpPr>
        <p:spPr>
          <a:xfrm>
            <a:off x="949270" y="5594361"/>
            <a:ext cx="454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empus Sans ITC" panose="04020404030D07020202" pitchFamily="82" charset="0"/>
              </a:rPr>
              <a:t>Herminia</a:t>
            </a:r>
            <a:r>
              <a:rPr lang="fr-FR" b="1" dirty="0">
                <a:latin typeface="Tempus Sans ITC" panose="04020404030D07020202" pitchFamily="82" charset="0"/>
              </a:rPr>
              <a:t> </a:t>
            </a:r>
            <a:r>
              <a:rPr lang="fr-FR" b="1" dirty="0" err="1">
                <a:latin typeface="Tempus Sans ITC" panose="04020404030D07020202" pitchFamily="82" charset="0"/>
              </a:rPr>
              <a:t>Adrados</a:t>
            </a:r>
            <a:r>
              <a:rPr lang="fr-FR" b="1" dirty="0">
                <a:latin typeface="Tempus Sans ITC" panose="04020404030D07020202" pitchFamily="82" charset="0"/>
              </a:rPr>
              <a:t> y Pilar </a:t>
            </a:r>
            <a:r>
              <a:rPr lang="fr-FR" b="1" dirty="0" err="1">
                <a:latin typeface="Tempus Sans ITC" panose="04020404030D07020202" pitchFamily="82" charset="0"/>
              </a:rPr>
              <a:t>Rosado</a:t>
            </a:r>
            <a:r>
              <a:rPr lang="fr-FR" b="1" dirty="0">
                <a:latin typeface="Tempus Sans ITC" panose="04020404030D07020202" pitchFamily="82" charset="0"/>
              </a:rPr>
              <a:t> de la </a:t>
            </a:r>
            <a:r>
              <a:rPr lang="fr-FR" b="1" dirty="0" err="1">
                <a:latin typeface="Tempus Sans ITC" panose="04020404030D07020202" pitchFamily="82" charset="0"/>
              </a:rPr>
              <a:t>Iglesia</a:t>
            </a:r>
            <a:r>
              <a:rPr lang="fr-FR" b="1" dirty="0">
                <a:latin typeface="Tempus Sans ITC" panose="04020404030D07020202" pitchFamily="82" charset="0"/>
              </a:rPr>
              <a:t>, </a:t>
            </a:r>
            <a:r>
              <a:rPr lang="fr-FR" b="1" dirty="0" err="1">
                <a:latin typeface="Tempus Sans ITC" panose="04020404030D07020202" pitchFamily="82" charset="0"/>
              </a:rPr>
              <a:t>estudiantes</a:t>
            </a:r>
            <a:r>
              <a:rPr lang="fr-FR" b="1" dirty="0">
                <a:latin typeface="Tempus Sans ITC" panose="04020404030D07020202" pitchFamily="82" charset="0"/>
              </a:rPr>
              <a:t> de </a:t>
            </a:r>
            <a:r>
              <a:rPr lang="fr-FR" b="1" dirty="0" err="1">
                <a:latin typeface="Tempus Sans ITC" panose="04020404030D07020202" pitchFamily="82" charset="0"/>
              </a:rPr>
              <a:t>Medicina</a:t>
            </a:r>
            <a:r>
              <a:rPr lang="fr-FR" b="1" dirty="0">
                <a:latin typeface="Tempus Sans ITC" panose="04020404030D07020202" pitchFamily="82" charset="0"/>
              </a:rPr>
              <a:t>, </a:t>
            </a:r>
            <a:r>
              <a:rPr lang="fr-FR" b="1" dirty="0" err="1">
                <a:latin typeface="Tempus Sans ITC" panose="04020404030D07020202" pitchFamily="82" charset="0"/>
              </a:rPr>
              <a:t>delante</a:t>
            </a:r>
            <a:r>
              <a:rPr lang="fr-FR" b="1" dirty="0">
                <a:latin typeface="Tempus Sans ITC" panose="04020404030D07020202" pitchFamily="82" charset="0"/>
              </a:rPr>
              <a:t> de la </a:t>
            </a:r>
            <a:r>
              <a:rPr lang="fr-FR" b="1" dirty="0" err="1">
                <a:latin typeface="Tempus Sans ITC" panose="04020404030D07020202" pitchFamily="82" charset="0"/>
              </a:rPr>
              <a:t>Residencia</a:t>
            </a:r>
            <a:r>
              <a:rPr lang="fr-FR" b="1" dirty="0">
                <a:latin typeface="Tempus Sans ITC" panose="04020404030D07020202" pitchFamily="82" charset="0"/>
              </a:rPr>
              <a:t> de Señoritas (Valencia), 1930-1931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D2B592-31DF-48B3-9BB9-383A34064E45}"/>
              </a:ext>
            </a:extLst>
          </p:cNvPr>
          <p:cNvSpPr txBox="1"/>
          <p:nvPr/>
        </p:nvSpPr>
        <p:spPr>
          <a:xfrm>
            <a:off x="6574233" y="3091563"/>
            <a:ext cx="3104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>
                <a:latin typeface="Bradley Hand ITC" panose="03070402050302030203" pitchFamily="66" charset="0"/>
              </a:rPr>
              <a:t>¿Cuál era el papel </a:t>
            </a:r>
            <a:r>
              <a:rPr lang="es-NI" sz="2000" i="1" dirty="0"/>
              <a:t>(rôle) </a:t>
            </a:r>
            <a:r>
              <a:rPr lang="es-NI" sz="2800" b="1" dirty="0">
                <a:latin typeface="Bradley Hand ITC" panose="03070402050302030203" pitchFamily="66" charset="0"/>
              </a:rPr>
              <a:t>de la mujer en la sociedad de aquellos años?</a:t>
            </a:r>
          </a:p>
        </p:txBody>
      </p:sp>
    </p:spTree>
    <p:extLst>
      <p:ext uri="{BB962C8B-B14F-4D97-AF65-F5344CB8AC3E}">
        <p14:creationId xmlns:p14="http://schemas.microsoft.com/office/powerpoint/2010/main" val="38508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 animBg="1"/>
      <p:bldP spid="11" grpId="1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habits, personne, plein air, Visage humain&#10;&#10;Description générée automatiquement">
            <a:extLst>
              <a:ext uri="{FF2B5EF4-FFF2-40B4-BE49-F238E27FC236}">
                <a16:creationId xmlns:a16="http://schemas.microsoft.com/office/drawing/2014/main" id="{3827119E-6CE0-2261-F958-E47A98A48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412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Larme 1">
            <a:extLst>
              <a:ext uri="{FF2B5EF4-FFF2-40B4-BE49-F238E27FC236}">
                <a16:creationId xmlns:a16="http://schemas.microsoft.com/office/drawing/2014/main" id="{1A7702B9-E9B8-23FB-26EB-7929CDC69AF2}"/>
              </a:ext>
            </a:extLst>
          </p:cNvPr>
          <p:cNvSpPr/>
          <p:nvPr/>
        </p:nvSpPr>
        <p:spPr>
          <a:xfrm>
            <a:off x="103002" y="1023024"/>
            <a:ext cx="2499026" cy="1917884"/>
          </a:xfrm>
          <a:prstGeom prst="teardrop">
            <a:avLst/>
          </a:prstGeom>
          <a:solidFill>
            <a:srgbClr val="FFB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000" dirty="0">
                <a:solidFill>
                  <a:schemeClr val="tx1"/>
                </a:solidFill>
                <a:latin typeface="Bradley Hand" pitchFamily="2" charset="77"/>
              </a:rPr>
              <a:t>¿Quiénes son y dónde están?</a:t>
            </a:r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6D49FE10-0379-4888-B9FA-95A3D28868C1}"/>
              </a:ext>
            </a:extLst>
          </p:cNvPr>
          <p:cNvSpPr/>
          <p:nvPr/>
        </p:nvSpPr>
        <p:spPr>
          <a:xfrm>
            <a:off x="103002" y="1023024"/>
            <a:ext cx="2499026" cy="1917884"/>
          </a:xfrm>
          <a:prstGeom prst="teardrop">
            <a:avLst/>
          </a:prstGeom>
          <a:solidFill>
            <a:srgbClr val="FFB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000" dirty="0">
                <a:solidFill>
                  <a:schemeClr val="tx1"/>
                </a:solidFill>
                <a:latin typeface="Bradley Hand" pitchFamily="2" charset="77"/>
              </a:rPr>
              <a:t>¿En qué época puede haber sido sacado esta foto?</a:t>
            </a:r>
          </a:p>
        </p:txBody>
      </p:sp>
      <p:pic>
        <p:nvPicPr>
          <p:cNvPr id="6" name="Image 5" descr="Une image contenant intérieur, pain, nourriture&#10;&#10;Description générée automatiquement avec une confiance moyenne">
            <a:extLst>
              <a:ext uri="{FF2B5EF4-FFF2-40B4-BE49-F238E27FC236}">
                <a16:creationId xmlns:a16="http://schemas.microsoft.com/office/drawing/2014/main" id="{36C4D0F6-A94D-A625-D205-80E3E462A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16" y="5649686"/>
            <a:ext cx="4736891" cy="10231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129C67-AB43-654C-DCA7-EB828C887FED}"/>
              </a:ext>
            </a:extLst>
          </p:cNvPr>
          <p:cNvSpPr txBox="1"/>
          <p:nvPr/>
        </p:nvSpPr>
        <p:spPr>
          <a:xfrm>
            <a:off x="7375159" y="5868889"/>
            <a:ext cx="395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N" sz="1600" b="1" dirty="0">
                <a:solidFill>
                  <a:schemeClr val="bg1"/>
                </a:solidFill>
                <a:latin typeface="Tempus Sans ITC" pitchFamily="82" charset="77"/>
              </a:rPr>
              <a:t>Agustí Centelles, Milicianas en el frente de Aragón durante la guerra civil, 1937</a:t>
            </a:r>
          </a:p>
        </p:txBody>
      </p:sp>
      <p:pic>
        <p:nvPicPr>
          <p:cNvPr id="11" name="Image 10" descr="Une image contenant habits, homme, texte, chaussures&#10;&#10;Description générée automatiquement">
            <a:extLst>
              <a:ext uri="{FF2B5EF4-FFF2-40B4-BE49-F238E27FC236}">
                <a16:creationId xmlns:a16="http://schemas.microsoft.com/office/drawing/2014/main" id="{4B152B2B-46C1-A7F4-7730-0826E285F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247">
            <a:off x="452309" y="4065206"/>
            <a:ext cx="21717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Larme 12">
            <a:extLst>
              <a:ext uri="{FF2B5EF4-FFF2-40B4-BE49-F238E27FC236}">
                <a16:creationId xmlns:a16="http://schemas.microsoft.com/office/drawing/2014/main" id="{E2E129EF-0A04-5CC3-9F28-4010BAFFBAA2}"/>
              </a:ext>
            </a:extLst>
          </p:cNvPr>
          <p:cNvSpPr/>
          <p:nvPr/>
        </p:nvSpPr>
        <p:spPr>
          <a:xfrm>
            <a:off x="103002" y="1023024"/>
            <a:ext cx="2499026" cy="1917884"/>
          </a:xfrm>
          <a:prstGeom prst="teardrop">
            <a:avLst/>
          </a:prstGeom>
          <a:solidFill>
            <a:srgbClr val="FFB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sz="2000" dirty="0">
                <a:solidFill>
                  <a:schemeClr val="tx1"/>
                </a:solidFill>
                <a:latin typeface="Bradley Hand" pitchFamily="2" charset="77"/>
              </a:rPr>
              <a:t>¿Qué piensas de la presencia de la mujer en este lugar?</a:t>
            </a:r>
          </a:p>
        </p:txBody>
      </p:sp>
      <p:sp>
        <p:nvSpPr>
          <p:cNvPr id="14" name="Larme 13">
            <a:extLst>
              <a:ext uri="{FF2B5EF4-FFF2-40B4-BE49-F238E27FC236}">
                <a16:creationId xmlns:a16="http://schemas.microsoft.com/office/drawing/2014/main" id="{50F88C70-CF78-EAEA-24E2-A3A4349F97A4}"/>
              </a:ext>
            </a:extLst>
          </p:cNvPr>
          <p:cNvSpPr/>
          <p:nvPr/>
        </p:nvSpPr>
        <p:spPr>
          <a:xfrm>
            <a:off x="157329" y="1023024"/>
            <a:ext cx="2499026" cy="1917884"/>
          </a:xfrm>
          <a:prstGeom prst="teardrop">
            <a:avLst/>
          </a:prstGeom>
          <a:solidFill>
            <a:srgbClr val="FFB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N" dirty="0">
                <a:solidFill>
                  <a:schemeClr val="tx1"/>
                </a:solidFill>
                <a:latin typeface="Bradley Hand" pitchFamily="2" charset="77"/>
              </a:rPr>
              <a:t>¿Por qué la mujer española tomó las armas durante el conflicto?</a:t>
            </a:r>
          </a:p>
        </p:txBody>
      </p:sp>
      <p:pic>
        <p:nvPicPr>
          <p:cNvPr id="1026" name="Picture 2" descr="Roman &quot;Le Front de l'azur&quot; - La guerre d'Espagne au féminin par Hélène  Legrais">
            <a:extLst>
              <a:ext uri="{FF2B5EF4-FFF2-40B4-BE49-F238E27FC236}">
                <a16:creationId xmlns:a16="http://schemas.microsoft.com/office/drawing/2014/main" id="{9ACDFF5D-CC8E-DCEF-2E58-A2622406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" y="3559063"/>
            <a:ext cx="4051659" cy="2815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7" grpId="0"/>
      <p:bldP spid="13" grpId="0" animBg="1"/>
      <p:bldP spid="13" grpId="1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bâtiment, voiture, extérieur&#10;&#10;Description générée automatiquement">
            <a:extLst>
              <a:ext uri="{FF2B5EF4-FFF2-40B4-BE49-F238E27FC236}">
                <a16:creationId xmlns:a16="http://schemas.microsoft.com/office/drawing/2014/main" id="{D8EDB851-891E-40C7-8962-8840AED87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43467" y="1939860"/>
            <a:ext cx="5294716" cy="297827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280278D1-37C9-4E94-95C7-41142A836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754546"/>
            <a:ext cx="5294715" cy="33489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6EB15E-CB28-439D-8926-672838DE1C31}"/>
              </a:ext>
            </a:extLst>
          </p:cNvPr>
          <p:cNvSpPr/>
          <p:nvPr/>
        </p:nvSpPr>
        <p:spPr>
          <a:xfrm>
            <a:off x="6096000" y="1510748"/>
            <a:ext cx="5586900" cy="3882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819C50F-24D7-4F46-8A62-EECDD28BD700}"/>
              </a:ext>
            </a:extLst>
          </p:cNvPr>
          <p:cNvSpPr/>
          <p:nvPr/>
        </p:nvSpPr>
        <p:spPr>
          <a:xfrm>
            <a:off x="1444487" y="755374"/>
            <a:ext cx="4158456" cy="861391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¿En qué país estamos?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502CEF-BF34-4240-94FC-82ABDBB7A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50" y="638320"/>
            <a:ext cx="2651539" cy="198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rganigramme : Bande perforée 16">
            <a:extLst>
              <a:ext uri="{FF2B5EF4-FFF2-40B4-BE49-F238E27FC236}">
                <a16:creationId xmlns:a16="http://schemas.microsoft.com/office/drawing/2014/main" id="{900FA385-99C0-4021-B5BB-E324E10E6368}"/>
              </a:ext>
            </a:extLst>
          </p:cNvPr>
          <p:cNvSpPr/>
          <p:nvPr/>
        </p:nvSpPr>
        <p:spPr>
          <a:xfrm>
            <a:off x="642924" y="4879727"/>
            <a:ext cx="5294714" cy="1317999"/>
          </a:xfrm>
          <a:prstGeom prst="flowChartPunchedTape">
            <a:avLst/>
          </a:prstGeom>
          <a:solidFill>
            <a:srgbClr val="D69E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Fotograma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del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Archivo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histórico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del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No-Do, 1959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D689516-DD87-4EB8-8BE6-D41BB6C2C16A}"/>
              </a:ext>
            </a:extLst>
          </p:cNvPr>
          <p:cNvSpPr/>
          <p:nvPr/>
        </p:nvSpPr>
        <p:spPr>
          <a:xfrm>
            <a:off x="1436944" y="771256"/>
            <a:ext cx="4158456" cy="861391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¿Qué es el No-Do?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8" name="Picture 4" descr="el No do的圖片搜尋結果">
            <a:extLst>
              <a:ext uri="{FF2B5EF4-FFF2-40B4-BE49-F238E27FC236}">
                <a16:creationId xmlns:a16="http://schemas.microsoft.com/office/drawing/2014/main" id="{C98C57A8-0F70-49A9-874D-383E22C8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65" y="2235548"/>
            <a:ext cx="4273018" cy="2844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B634F7E-24C3-437C-8FD8-3AEB09ADF6D2}"/>
              </a:ext>
            </a:extLst>
          </p:cNvPr>
          <p:cNvSpPr/>
          <p:nvPr/>
        </p:nvSpPr>
        <p:spPr>
          <a:xfrm>
            <a:off x="958893" y="718315"/>
            <a:ext cx="4792768" cy="98329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¿Estaba bien visto una mujer al volante bajo el franquismo?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46408B6-DE90-49EB-B3AD-4534B5AD5983}"/>
              </a:ext>
            </a:extLst>
          </p:cNvPr>
          <p:cNvSpPr/>
          <p:nvPr/>
        </p:nvSpPr>
        <p:spPr>
          <a:xfrm>
            <a:off x="966914" y="751112"/>
            <a:ext cx="4792768" cy="98329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¿Cuál era el papel de la mujer en aquella época?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rganigramme : Bande perforée 21">
            <a:extLst>
              <a:ext uri="{FF2B5EF4-FFF2-40B4-BE49-F238E27FC236}">
                <a16:creationId xmlns:a16="http://schemas.microsoft.com/office/drawing/2014/main" id="{F63CDF1D-B258-44E8-A3AF-5B09A9138749}"/>
              </a:ext>
            </a:extLst>
          </p:cNvPr>
          <p:cNvSpPr/>
          <p:nvPr/>
        </p:nvSpPr>
        <p:spPr>
          <a:xfrm>
            <a:off x="6177813" y="4874731"/>
            <a:ext cx="5294714" cy="1317999"/>
          </a:xfrm>
          <a:prstGeom prst="flowChartPunchedTape">
            <a:avLst/>
          </a:prstGeom>
          <a:solidFill>
            <a:srgbClr val="D69E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Portada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de la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guía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de la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buena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esposa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, 1953, Pilar Primo de Rivera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986C1B4-827E-4B74-AFA0-2F08A9BBF29C}"/>
              </a:ext>
            </a:extLst>
          </p:cNvPr>
          <p:cNvSpPr/>
          <p:nvPr/>
        </p:nvSpPr>
        <p:spPr>
          <a:xfrm>
            <a:off x="958893" y="762424"/>
            <a:ext cx="4792768" cy="98329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¿Qué intentaba hacer la propaganda franquista con aquellos documentos?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94E0E7-A09D-F688-BCD9-BFCDE9D7C4BE}"/>
              </a:ext>
            </a:extLst>
          </p:cNvPr>
          <p:cNvSpPr txBox="1"/>
          <p:nvPr/>
        </p:nvSpPr>
        <p:spPr>
          <a:xfrm>
            <a:off x="7125170" y="810530"/>
            <a:ext cx="3400000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Era una herramienta </a:t>
            </a:r>
            <a:r>
              <a:rPr lang="es-ES" sz="16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1600" b="1" i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outil</a:t>
            </a:r>
            <a:r>
              <a:rPr lang="es-ES" sz="16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s-ES" sz="1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de propaganda del régimen franquista. Servía para transmitir valores y mostrar una España grande y floreciente. </a:t>
            </a:r>
            <a:endParaRPr lang="fr-CN" b="1" dirty="0">
              <a:latin typeface="Ink Free" panose="03080402000500000000" pitchFamily="66" charset="0"/>
            </a:endParaRPr>
          </a:p>
        </p:txBody>
      </p:sp>
      <p:pic>
        <p:nvPicPr>
          <p:cNvPr id="6" name="Image 5" descr="Une image contenant drapeau, Carmin&#10;&#10;Description générée automatiquement">
            <a:extLst>
              <a:ext uri="{FF2B5EF4-FFF2-40B4-BE49-F238E27FC236}">
                <a16:creationId xmlns:a16="http://schemas.microsoft.com/office/drawing/2014/main" id="{F6FF0834-3210-5C05-7893-A8AEE5B0F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910">
            <a:off x="230485" y="4004697"/>
            <a:ext cx="2032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302</Words>
  <Application>Microsoft Macintosh PowerPoint</Application>
  <PresentationFormat>Grand écran</PresentationFormat>
  <Paragraphs>27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Calibri Light</vt:lpstr>
      <vt:lpstr>Comic Sans MS</vt:lpstr>
      <vt:lpstr>Bradley Hand</vt:lpstr>
      <vt:lpstr>Calibri</vt:lpstr>
      <vt:lpstr>Ink Free</vt:lpstr>
      <vt:lpstr>Arial</vt:lpstr>
      <vt:lpstr>Kristen ITC</vt:lpstr>
      <vt:lpstr>Bradley Hand ITC</vt:lpstr>
      <vt:lpstr>Tempus Sans ITC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CHARLETTE</dc:creator>
  <cp:lastModifiedBy>Aline Charlette</cp:lastModifiedBy>
  <cp:revision>17</cp:revision>
  <dcterms:created xsi:type="dcterms:W3CDTF">2019-10-21T06:40:04Z</dcterms:created>
  <dcterms:modified xsi:type="dcterms:W3CDTF">2023-11-25T12:15:43Z</dcterms:modified>
</cp:coreProperties>
</file>