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8" r:id="rId3"/>
    <p:sldId id="271" r:id="rId4"/>
    <p:sldId id="272" r:id="rId5"/>
    <p:sldId id="273" r:id="rId6"/>
    <p:sldId id="274" r:id="rId7"/>
    <p:sldId id="259" r:id="rId8"/>
    <p:sldId id="324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5" r:id="rId21"/>
    <p:sldId id="32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5" r:id="rId30"/>
    <p:sldId id="290" r:id="rId31"/>
    <p:sldId id="291" r:id="rId32"/>
    <p:sldId id="292" r:id="rId33"/>
    <p:sldId id="293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8" r:id="rId44"/>
    <p:sldId id="309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10" r:id="rId56"/>
    <p:sldId id="311" r:id="rId57"/>
    <p:sldId id="322" r:id="rId58"/>
    <p:sldId id="326" r:id="rId5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792BE33-25CA-4865-8460-27EAFE7CDA21}">
          <p14:sldIdLst>
            <p14:sldId id="256"/>
            <p14:sldId id="258"/>
            <p14:sldId id="271"/>
            <p14:sldId id="272"/>
            <p14:sldId id="273"/>
            <p14:sldId id="274"/>
            <p14:sldId id="259"/>
            <p14:sldId id="324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5"/>
            <p14:sldId id="325"/>
            <p14:sldId id="276"/>
            <p14:sldId id="277"/>
            <p14:sldId id="278"/>
            <p14:sldId id="279"/>
            <p14:sldId id="280"/>
            <p14:sldId id="281"/>
            <p14:sldId id="282"/>
            <p14:sldId id="285"/>
            <p14:sldId id="290"/>
            <p14:sldId id="291"/>
            <p14:sldId id="292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8"/>
            <p14:sldId id="309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10"/>
            <p14:sldId id="311"/>
            <p14:sldId id="322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66FFFF"/>
    <a:srgbClr val="FF3300"/>
    <a:srgbClr val="FFCC66"/>
    <a:srgbClr val="00CC99"/>
    <a:srgbClr val="66FF66"/>
    <a:srgbClr val="996633"/>
    <a:srgbClr val="CCFF66"/>
    <a:srgbClr val="FF99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R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15546-3173-4DFF-83C6-AAD1B51DBB5D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R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595A1-E25B-4BDA-94B5-3094AB1B299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36505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18C2A-D478-4317-8FE6-0036359469FE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477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B8DEB8AD-22C7-498C-8BFC-5805DFF4E85A}" type="slidenum">
              <a:rPr lang="en-US">
                <a:solidFill>
                  <a:srgbClr val="000000"/>
                </a:solidFill>
              </a:rPr>
              <a:pPr eaLnBrk="1" hangingPunct="1"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86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487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491816E0-B77F-4D56-8D3B-FE1F2B3497CF}" type="slidenum">
              <a:rPr lang="en-US">
                <a:solidFill>
                  <a:srgbClr val="000000"/>
                </a:solidFill>
              </a:rPr>
              <a:pPr eaLnBrk="1" hangingPunct="1"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337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082F42AA-06B8-40C3-8603-09659DB799FD}" type="slidenum">
              <a:rPr lang="en-US">
                <a:solidFill>
                  <a:srgbClr val="000000"/>
                </a:solidFill>
              </a:rPr>
              <a:pPr eaLnBrk="1" hangingPunct="1"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950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68CB40AE-8D93-4E6F-9347-963161F689CB}" type="slidenum">
              <a:rPr lang="en-US">
                <a:solidFill>
                  <a:srgbClr val="000000"/>
                </a:solidFill>
              </a:rPr>
              <a:pPr eaLnBrk="1" hangingPunct="1"/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81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1C247477-6576-4BD5-B5BA-BB902C182771}" type="slidenum">
              <a:rPr lang="en-US">
                <a:solidFill>
                  <a:srgbClr val="000000"/>
                </a:solidFill>
              </a:rPr>
              <a:pPr eaLnBrk="1" hangingPunct="1"/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39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38B0F5C6-E5D5-4BC8-848D-197A6BA52AAE}" type="slidenum">
              <a:rPr lang="en-US">
                <a:solidFill>
                  <a:srgbClr val="000000"/>
                </a:solidFill>
              </a:rPr>
              <a:pPr eaLnBrk="1" hangingPunct="1"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4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84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917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01248A54-1AE3-43AF-9CE2-61970618579E}" type="slidenum">
              <a:rPr lang="en-US">
                <a:solidFill>
                  <a:srgbClr val="000000"/>
                </a:solidFill>
              </a:rPr>
              <a:pPr eaLnBrk="1" hangingPunct="1"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93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DAC94BD0-C793-428F-BB0C-CD75C10A9248}" type="slidenum">
              <a:rPr lang="en-US">
                <a:solidFill>
                  <a:srgbClr val="000000"/>
                </a:solidFill>
              </a:rPr>
              <a:pPr eaLnBrk="1" hangingPunct="1"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544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CCC90DE3-A796-426B-BBE7-5DF0AD8CD029}" type="slidenum">
              <a:rPr lang="en-US">
                <a:solidFill>
                  <a:srgbClr val="000000"/>
                </a:solidFill>
              </a:rPr>
              <a:pPr eaLnBrk="1" hangingPunct="1"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39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BC4E6EFE-9209-4338-A831-1BE7EAB9DF64}" type="slidenum">
              <a:rPr lang="en-US">
                <a:solidFill>
                  <a:srgbClr val="000000"/>
                </a:solidFill>
              </a:rPr>
              <a:pPr eaLnBrk="1" hangingPunct="1"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5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77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F4738316-2E8A-4071-86C2-5DAE5D1F5DF0}" type="slidenum">
              <a:rPr lang="en-US">
                <a:solidFill>
                  <a:srgbClr val="000000"/>
                </a:solidFill>
              </a:rPr>
              <a:pPr eaLnBrk="1" hangingPunct="1"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78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6514EE63-B44A-4E6F-9731-9C6CDED10C54}" type="slidenum">
              <a:rPr lang="en-US">
                <a:solidFill>
                  <a:srgbClr val="000000"/>
                </a:solidFill>
              </a:rPr>
              <a:pPr eaLnBrk="1" hangingPunct="1"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6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66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9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661561F8-A727-4722-A87D-F6D11D459368}" type="slidenum">
              <a:rPr lang="en-US">
                <a:solidFill>
                  <a:srgbClr val="000000"/>
                </a:solidFill>
              </a:rPr>
              <a:pPr eaLnBrk="1" hangingPunct="1"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8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1598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7102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1654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1947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4929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3656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8508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7491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9007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9351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R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5848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C5E45-9C6C-4955-BFC2-8DCFA51CA600}" type="datetimeFigureOut">
              <a:rPr lang="fr-RE" smtClean="0"/>
              <a:t>16/05/2022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C981-8307-4B14-A7AF-5D284D6FAA3B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98158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9.jpe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es/imgres?imgurl=http://panel1ccnn.files.wordpress.com/2010/09/hands-up-color.gif&amp;imgrefurl=http://panel1ccnn.wordpress.com/category/recurso/&amp;usg=__Cp15fq08ln6pxDLt6obQpXnyus0=&amp;h=360&amp;w=350&amp;sz=11&amp;hl=fr&amp;start=19&amp;zoom=1&amp;um=1&amp;itbs=1&amp;tbnid=WT0CJMGH6ldxyM:&amp;tbnh=121&amp;tbnw=118&amp;prev=/images?q=clase+de+ciencias+naturales&amp;um=1&amp;hl=fr&amp;tbs=isch:1,itp:clipart" TargetMode="Externa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04.olx.cl/ui/5/25/56/1272395396_82951956_1-Clases-Particulares-de-Matematicas-Santa-Maria-de-Colin-1272395396.jpg" TargetMode="Externa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es/imgres?imgurl=http://2.bp.blogspot.com/_fTokh4chw34/SjZPhN5t_MI/AAAAAAAAADw/emuLd8P-BHI/s400/untitled.bmp&amp;imgrefurl=http://barbarapp20.blogspot.com/2009/06/opinion-personal-sobre-las-clases-de.html&amp;usg=__q8gDiPdpHlB_j62lrUkXuhGWXEg=&amp;h=248&amp;w=293&amp;sz=26&amp;hl=fr&amp;start=40&amp;zoom=1&amp;um=1&amp;itbs=1&amp;tbnid=eM8Qu1-Hp6iRWM:&amp;tbnh=97&amp;tbnw=115&amp;prev=/images?q=clase+de+informatica&amp;start=20&amp;um=1&amp;hl=fr&amp;sa=N&amp;ndsp=20&amp;tbs=isch:1,itp:clipart" TargetMode="Externa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es/imgres?imgurl=http://1.bp.blogspot.com/_anaVXc35P0A/S5a2XZrjT2I/AAAAAAAAAAM/7hyHatop7OU/S640/libros.gif&amp;imgrefurl=http://lalenguaeducadora.blogspot.com/2010/03/clase-25-de-febrero-clase-practica.html&amp;usg=__qM93mfBBUJblChW5Uk8-Y3SnqI0=&amp;h=364&amp;w=417&amp;sz=11&amp;hl=fr&amp;start=2&amp;zoom=1&amp;um=1&amp;itbs=1&amp;tbnid=Ot8aYQSewD_lHM:&amp;tbnh=109&amp;tbnw=125&amp;prev=/images?q=clase+de+lengua&amp;um=1&amp;hl=fr&amp;sa=X&amp;ndsp=20&amp;tbs=isch:1,itp:clipart" TargetMode="Externa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1.bp.blogspot.com/_D7pdhWxTtyE/TCPQp3EwOLI/AAAAAAAAADs/KnPkKewZnXI/s320/clonesplantas.jpg" TargetMode="Externa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es/imgres?imgurl=http://u.jimdo.com/www17/o/s242700545131086e/img/id34d7ec25cc796e2/1278960353/std/image.jpg&amp;imgrefurl=http://zetek.jimdo.com/soluciones-acad%C3%A9micas/&amp;usg=__GbdYJATzh161LXHNvVlb5Sz3cYQ=&amp;h=349&amp;w=348&amp;sz=44&amp;hl=fr&amp;start=167&amp;zoom=1&amp;um=1&amp;itbs=1&amp;tbnid=mHW3HgUELKgHxM:&amp;tbnh=120&amp;tbnw=120&amp;prev=/images?q=clase+de+tutor%C3%ADa&amp;start=160&amp;um=1&amp;hl=fr&amp;sa=N&amp;ndsp=20&amp;tbs=isch:1,itp:clipart" TargetMode="Externa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es/imgres?imgurl=http://silenedaycare.com/Library/images/small_bigstockphoto_Global_Kids_80409.jpg&amp;imgrefurl=http://silenedaycare.com/specialservices_espanol.html&amp;usg=__FQadkjZcT-juYRYTc-SH03q-_wA=&amp;h=291&amp;w=288&amp;sz=128&amp;hl=fr&amp;start=105&amp;zoom=1&amp;um=1&amp;itbs=1&amp;tbnid=GNKBydON_m-1-M:&amp;tbnh=115&amp;tbnw=114&amp;prev=/images?q=clase+de+tutor%C3%ADa&amp;start=100&amp;um=1&amp;hl=fr&amp;sa=N&amp;ndsp=20&amp;tbs=isch:1,itp:clipart" TargetMode="Externa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quebarato.com.br/T440x/clases+de+musica+a+domicio__59C88F_1.jpg" TargetMode="Externa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7078" y="145774"/>
            <a:ext cx="3061252" cy="63610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80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Por</a:t>
            </a:r>
            <a:r>
              <a:rPr lang="fr-RE" sz="2800" b="1" dirty="0">
                <a:solidFill>
                  <a:schemeClr val="tx1"/>
                </a:solidFill>
                <a:latin typeface="Tempus Sans ITC" panose="04020404030D07020202" pitchFamily="82" charset="0"/>
              </a:rPr>
              <a:t> la </a:t>
            </a:r>
            <a:r>
              <a:rPr lang="fr-RE" sz="280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mañana</a:t>
            </a:r>
            <a:endParaRPr lang="fr-RE" sz="280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t="1236" b="2079"/>
          <a:stretch/>
        </p:blipFill>
        <p:spPr>
          <a:xfrm>
            <a:off x="477078" y="980661"/>
            <a:ext cx="2401542" cy="2294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t="2586" r="1706" b="1742"/>
          <a:stretch/>
        </p:blipFill>
        <p:spPr>
          <a:xfrm>
            <a:off x="3380134" y="980661"/>
            <a:ext cx="2699249" cy="2241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t="1762"/>
          <a:stretch/>
        </p:blipFill>
        <p:spPr>
          <a:xfrm>
            <a:off x="6580897" y="980661"/>
            <a:ext cx="2433606" cy="2294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8580783" y="3491948"/>
            <a:ext cx="3061252" cy="6361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80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Por</a:t>
            </a:r>
            <a:r>
              <a:rPr lang="fr-RE" sz="2800" b="1" dirty="0">
                <a:solidFill>
                  <a:schemeClr val="tx1"/>
                </a:solidFill>
                <a:latin typeface="Tempus Sans ITC" panose="04020404030D07020202" pitchFamily="82" charset="0"/>
              </a:rPr>
              <a:t> la tarde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/>
          <a:srcRect t="2125" r="3294" b="3768"/>
          <a:stretch/>
        </p:blipFill>
        <p:spPr>
          <a:xfrm>
            <a:off x="477078" y="3604592"/>
            <a:ext cx="1920645" cy="2914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/>
          <a:srcRect r="2984" b="4108"/>
          <a:stretch/>
        </p:blipFill>
        <p:spPr>
          <a:xfrm>
            <a:off x="2759185" y="3994352"/>
            <a:ext cx="2730068" cy="2524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0"/>
          <a:srcRect r="2587" b="3191"/>
          <a:stretch/>
        </p:blipFill>
        <p:spPr>
          <a:xfrm>
            <a:off x="5903355" y="3994352"/>
            <a:ext cx="2269031" cy="2532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 : coins arrondis 11"/>
          <p:cNvSpPr/>
          <p:nvPr/>
        </p:nvSpPr>
        <p:spPr>
          <a:xfrm>
            <a:off x="8506920" y="4252977"/>
            <a:ext cx="3346174" cy="2266121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El </a:t>
            </a:r>
            <a:r>
              <a:rPr lang="fr-RE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maquetista</a:t>
            </a:r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r>
              <a:rPr lang="fr-RE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esta</a:t>
            </a:r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RE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fotonovela</a:t>
            </a:r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 no </a:t>
            </a:r>
            <a:r>
              <a:rPr lang="fr-RE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habla</a:t>
            </a:r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RE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español</a:t>
            </a:r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fr-RE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Asocia</a:t>
            </a:r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 los </a:t>
            </a:r>
            <a:r>
              <a:rPr lang="fr-RE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globos</a:t>
            </a:r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 y los pies de </a:t>
            </a:r>
            <a:r>
              <a:rPr lang="fr-RE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fotos</a:t>
            </a:r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 con las </a:t>
            </a:r>
            <a:r>
              <a:rPr lang="fr-RE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fotos</a:t>
            </a:r>
            <a:r>
              <a:rPr lang="fr-RE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" name="Rectangle : coins arrondis 13"/>
          <p:cNvSpPr/>
          <p:nvPr/>
        </p:nvSpPr>
        <p:spPr>
          <a:xfrm>
            <a:off x="9188312" y="1468795"/>
            <a:ext cx="2776331" cy="71561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</a:rPr>
              <a:t>Desayuna</a:t>
            </a:r>
            <a:r>
              <a:rPr lang="fr-RE" b="1" dirty="0">
                <a:solidFill>
                  <a:schemeClr val="tx1"/>
                </a:solidFill>
              </a:rPr>
              <a:t> con su </a:t>
            </a:r>
            <a:r>
              <a:rPr lang="fr-RE" b="1" dirty="0" err="1">
                <a:solidFill>
                  <a:schemeClr val="tx1"/>
                </a:solidFill>
              </a:rPr>
              <a:t>padre</a:t>
            </a:r>
            <a:r>
              <a:rPr lang="fr-RE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Bulle narrative : rectangle à coins arrondis 12"/>
          <p:cNvSpPr/>
          <p:nvPr/>
        </p:nvSpPr>
        <p:spPr>
          <a:xfrm>
            <a:off x="8580784" y="463826"/>
            <a:ext cx="3198450" cy="887896"/>
          </a:xfrm>
          <a:prstGeom prst="wedgeRoundRectCallout">
            <a:avLst>
              <a:gd name="adj1" fmla="val -25805"/>
              <a:gd name="adj2" fmla="val 95336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¿Me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llevas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al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cole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por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fa?</a:t>
            </a:r>
          </a:p>
        </p:txBody>
      </p:sp>
      <p:sp>
        <p:nvSpPr>
          <p:cNvPr id="16" name="Rectangle : coins arrondis 15"/>
          <p:cNvSpPr/>
          <p:nvPr/>
        </p:nvSpPr>
        <p:spPr>
          <a:xfrm>
            <a:off x="9188311" y="1513062"/>
            <a:ext cx="2776331" cy="71561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</a:rPr>
              <a:t>Sebastián</a:t>
            </a:r>
            <a:r>
              <a:rPr lang="fr-RE" b="1" dirty="0">
                <a:solidFill>
                  <a:schemeClr val="tx1"/>
                </a:solidFill>
              </a:rPr>
              <a:t> se </a:t>
            </a:r>
            <a:r>
              <a:rPr lang="fr-RE" b="1" dirty="0" err="1">
                <a:solidFill>
                  <a:schemeClr val="tx1"/>
                </a:solidFill>
              </a:rPr>
              <a:t>despierta</a:t>
            </a:r>
            <a:r>
              <a:rPr lang="fr-RE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Phylactère : pensées 14"/>
          <p:cNvSpPr/>
          <p:nvPr/>
        </p:nvSpPr>
        <p:spPr>
          <a:xfrm>
            <a:off x="8654644" y="447909"/>
            <a:ext cx="3198450" cy="1045418"/>
          </a:xfrm>
          <a:prstGeom prst="cloudCallo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Pfff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.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Tengo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que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levantarme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8" name="Rectangle : coins arrondis 17"/>
          <p:cNvSpPr/>
          <p:nvPr/>
        </p:nvSpPr>
        <p:spPr>
          <a:xfrm>
            <a:off x="9132156" y="1503019"/>
            <a:ext cx="2776331" cy="715617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</a:rPr>
              <a:t>Estudia</a:t>
            </a:r>
            <a:r>
              <a:rPr lang="fr-RE" b="1" dirty="0">
                <a:solidFill>
                  <a:schemeClr val="tx1"/>
                </a:solidFill>
              </a:rPr>
              <a:t> en clase.</a:t>
            </a:r>
          </a:p>
        </p:txBody>
      </p:sp>
      <p:sp>
        <p:nvSpPr>
          <p:cNvPr id="17" name="Bulle narrative : rectangle à coins arrondis 16"/>
          <p:cNvSpPr/>
          <p:nvPr/>
        </p:nvSpPr>
        <p:spPr>
          <a:xfrm>
            <a:off x="8735745" y="462236"/>
            <a:ext cx="3198450" cy="887896"/>
          </a:xfrm>
          <a:prstGeom prst="wedgeRoundRectCallout">
            <a:avLst>
              <a:gd name="adj1" fmla="val -25805"/>
              <a:gd name="adj2" fmla="val 95336"/>
              <a:gd name="adj3" fmla="val 1666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dirty="0" err="1">
                <a:solidFill>
                  <a:schemeClr val="tx1"/>
                </a:solidFill>
                <a:latin typeface="Ink Free" panose="03080402000500000000" pitchFamily="66" charset="0"/>
              </a:rPr>
              <a:t>Éste</a:t>
            </a:r>
            <a:r>
              <a:rPr lang="fr-RE" sz="2400" dirty="0">
                <a:solidFill>
                  <a:schemeClr val="tx1"/>
                </a:solidFill>
                <a:latin typeface="Ink Free" panose="03080402000500000000" pitchFamily="66" charset="0"/>
              </a:rPr>
              <a:t> es el </a:t>
            </a:r>
            <a:r>
              <a:rPr lang="fr-RE" sz="2400" dirty="0" err="1">
                <a:solidFill>
                  <a:schemeClr val="tx1"/>
                </a:solidFill>
                <a:latin typeface="Ink Free" panose="03080402000500000000" pitchFamily="66" charset="0"/>
              </a:rPr>
              <a:t>resultado</a:t>
            </a:r>
            <a:r>
              <a:rPr lang="fr-RE" sz="2400" dirty="0">
                <a:solidFill>
                  <a:schemeClr val="tx1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9" name="Bulle narrative : ronde 18"/>
          <p:cNvSpPr/>
          <p:nvPr/>
        </p:nvSpPr>
        <p:spPr>
          <a:xfrm>
            <a:off x="8889551" y="4522571"/>
            <a:ext cx="2678621" cy="960314"/>
          </a:xfrm>
          <a:prstGeom prst="wedgeEllipseCallout">
            <a:avLst>
              <a:gd name="adj1" fmla="val -22905"/>
              <a:gd name="adj2" fmla="val 87873"/>
            </a:avLst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¡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Qué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hambre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tengo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!</a:t>
            </a:r>
          </a:p>
        </p:txBody>
      </p:sp>
      <p:sp>
        <p:nvSpPr>
          <p:cNvPr id="20" name="Rectangle : coins arrondis 19"/>
          <p:cNvSpPr/>
          <p:nvPr/>
        </p:nvSpPr>
        <p:spPr>
          <a:xfrm>
            <a:off x="8723243" y="5546100"/>
            <a:ext cx="2776331" cy="715617"/>
          </a:xfrm>
          <a:prstGeom prst="roundRect">
            <a:avLst/>
          </a:prstGeom>
          <a:solidFill>
            <a:schemeClr val="bg1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</a:rPr>
              <a:t>Vuelve</a:t>
            </a:r>
            <a:r>
              <a:rPr lang="fr-RE" b="1" dirty="0">
                <a:solidFill>
                  <a:schemeClr val="tx1"/>
                </a:solidFill>
              </a:rPr>
              <a:t> a casa.</a:t>
            </a:r>
          </a:p>
        </p:txBody>
      </p:sp>
      <p:sp>
        <p:nvSpPr>
          <p:cNvPr id="22" name="Rectangle : coins arrondis 21"/>
          <p:cNvSpPr/>
          <p:nvPr/>
        </p:nvSpPr>
        <p:spPr>
          <a:xfrm>
            <a:off x="8767993" y="5383170"/>
            <a:ext cx="2776331" cy="71561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</a:rPr>
              <a:t>Hace</a:t>
            </a:r>
            <a:r>
              <a:rPr lang="fr-RE" b="1" dirty="0">
                <a:solidFill>
                  <a:schemeClr val="tx1"/>
                </a:solidFill>
              </a:rPr>
              <a:t> los </a:t>
            </a:r>
            <a:r>
              <a:rPr lang="fr-RE" b="1" dirty="0" err="1">
                <a:solidFill>
                  <a:schemeClr val="tx1"/>
                </a:solidFill>
              </a:rPr>
              <a:t>deberes</a:t>
            </a:r>
            <a:r>
              <a:rPr lang="fr-RE" b="1" dirty="0">
                <a:solidFill>
                  <a:schemeClr val="tx1"/>
                </a:solidFill>
              </a:rPr>
              <a:t> con </a:t>
            </a:r>
            <a:r>
              <a:rPr lang="fr-RE" b="1" dirty="0" err="1">
                <a:solidFill>
                  <a:schemeClr val="tx1"/>
                </a:solidFill>
              </a:rPr>
              <a:t>una</a:t>
            </a:r>
            <a:r>
              <a:rPr lang="fr-RE" b="1" dirty="0">
                <a:solidFill>
                  <a:schemeClr val="tx1"/>
                </a:solidFill>
              </a:rPr>
              <a:t> </a:t>
            </a:r>
            <a:r>
              <a:rPr lang="fr-RE" b="1" dirty="0" err="1">
                <a:solidFill>
                  <a:schemeClr val="tx1"/>
                </a:solidFill>
              </a:rPr>
              <a:t>amiga</a:t>
            </a:r>
            <a:endParaRPr lang="fr-RE" b="1" dirty="0">
              <a:solidFill>
                <a:schemeClr val="tx1"/>
              </a:solidFill>
            </a:endParaRPr>
          </a:p>
        </p:txBody>
      </p:sp>
      <p:sp>
        <p:nvSpPr>
          <p:cNvPr id="21" name="Bulle narrative : rectangle à coins arrondis 20"/>
          <p:cNvSpPr/>
          <p:nvPr/>
        </p:nvSpPr>
        <p:spPr>
          <a:xfrm>
            <a:off x="8910453" y="4441050"/>
            <a:ext cx="2678621" cy="960314"/>
          </a:xfrm>
          <a:prstGeom prst="wedgeRoundRectCallout">
            <a:avLst>
              <a:gd name="adj1" fmla="val -34080"/>
              <a:gd name="adj2" fmla="val 7386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dirty="0">
                <a:solidFill>
                  <a:schemeClr val="tx1"/>
                </a:solidFill>
                <a:latin typeface="Ink Free" panose="03080402000500000000" pitchFamily="66" charset="0"/>
              </a:rPr>
              <a:t>Mira, es </a:t>
            </a:r>
            <a:r>
              <a:rPr lang="fr-RE" sz="2400" dirty="0" err="1">
                <a:solidFill>
                  <a:schemeClr val="tx1"/>
                </a:solidFill>
                <a:latin typeface="Ink Free" panose="03080402000500000000" pitchFamily="66" charset="0"/>
              </a:rPr>
              <a:t>muy</a:t>
            </a:r>
            <a:r>
              <a:rPr lang="fr-RE" sz="2400" dirty="0">
                <a:solidFill>
                  <a:schemeClr val="tx1"/>
                </a:solidFill>
                <a:latin typeface="Ink Free" panose="03080402000500000000" pitchFamily="66" charset="0"/>
              </a:rPr>
              <a:t> </a:t>
            </a:r>
            <a:r>
              <a:rPr lang="fr-RE" sz="2400" dirty="0" err="1">
                <a:solidFill>
                  <a:schemeClr val="tx1"/>
                </a:solidFill>
                <a:latin typeface="Ink Free" panose="03080402000500000000" pitchFamily="66" charset="0"/>
              </a:rPr>
              <a:t>fácil</a:t>
            </a:r>
            <a:r>
              <a:rPr lang="fr-RE" sz="2400" dirty="0">
                <a:solidFill>
                  <a:schemeClr val="tx1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3" name="Phylactère : pensées 22"/>
          <p:cNvSpPr/>
          <p:nvPr/>
        </p:nvSpPr>
        <p:spPr>
          <a:xfrm>
            <a:off x="8580783" y="4298746"/>
            <a:ext cx="3036247" cy="1084424"/>
          </a:xfrm>
          <a:prstGeom prst="cloudCallou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Hijos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, ¿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qué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vais a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hacer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esta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tarde?</a:t>
            </a:r>
          </a:p>
        </p:txBody>
      </p:sp>
      <p:sp>
        <p:nvSpPr>
          <p:cNvPr id="24" name="Rectangle : coins arrondis 23"/>
          <p:cNvSpPr/>
          <p:nvPr/>
        </p:nvSpPr>
        <p:spPr>
          <a:xfrm>
            <a:off x="8791841" y="5373127"/>
            <a:ext cx="2776331" cy="715617"/>
          </a:xfrm>
          <a:prstGeom prst="roundRect">
            <a:avLst/>
          </a:prstGeom>
          <a:solidFill>
            <a:schemeClr val="bg1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</a:rPr>
              <a:t>Almuerza</a:t>
            </a:r>
            <a:r>
              <a:rPr lang="fr-RE" b="1" dirty="0">
                <a:solidFill>
                  <a:schemeClr val="tx1"/>
                </a:solidFill>
              </a:rPr>
              <a:t> / come con su </a:t>
            </a:r>
            <a:r>
              <a:rPr lang="fr-RE" b="1" dirty="0" err="1">
                <a:solidFill>
                  <a:schemeClr val="tx1"/>
                </a:solidFill>
              </a:rPr>
              <a:t>madre</a:t>
            </a:r>
            <a:r>
              <a:rPr lang="fr-RE" b="1" dirty="0">
                <a:solidFill>
                  <a:schemeClr val="tx1"/>
                </a:solidFill>
              </a:rPr>
              <a:t> y su </a:t>
            </a:r>
            <a:r>
              <a:rPr lang="fr-RE" b="1" dirty="0" err="1">
                <a:solidFill>
                  <a:schemeClr val="tx1"/>
                </a:solidFill>
              </a:rPr>
              <a:t>hermana</a:t>
            </a:r>
            <a:r>
              <a:rPr lang="fr-RE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822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q qui ch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41 -0.06158 L -0.11641 -0.06135 C -0.13347 -0.07014 -0.12552 -0.06783 -0.14935 -0.06899 L -0.2056 -0.07061 C -0.21068 -0.0713 -0.21602 -0.07246 -0.2211 -0.07246 C -0.25196 -0.07199 -0.29206 -0.07385 -0.32657 -0.0669 C -0.33138 -0.06621 -0.33633 -0.06482 -0.34102 -0.06343 C -0.34271 -0.06227 -0.34414 -0.06042 -0.34597 -0.05996 C -0.35717 -0.05533 -0.35144 -0.06042 -0.36042 -0.05625 C -0.36237 -0.05533 -0.36433 -0.05394 -0.36628 -0.05278 C -0.37292 -0.04445 -0.36459 -0.05417 -0.37396 -0.04537 C -0.38386 -0.03635 -0.37435 -0.04352 -0.38269 -0.03658 C -0.38594 -0.0338 -0.38855 -0.03264 -0.39141 -0.0294 C -0.39323 -0.02732 -0.3961 -0.02223 -0.39818 -0.02037 C -0.39922 -0.01945 -0.40026 -0.01922 -0.40118 -0.01852 C -0.40183 -0.0169 -0.40235 -0.01459 -0.40313 -0.0132 C -0.41029 0.00023 -0.4043 -0.01505 -0.40886 -0.00232 C -0.4099 0.00324 -0.40964 0.00347 -0.41185 0.00833 C -0.41237 0.00972 -0.41316 0.01041 -0.41381 0.01203 C -0.41485 0.01481 -0.4155 0.01805 -0.41667 0.02106 C -0.41719 0.02245 -0.4181 0.02314 -0.41849 0.02453 C -0.41927 0.02685 -0.4198 0.02939 -0.42045 0.03171 C -0.4211 0.03356 -0.42188 0.03518 -0.42253 0.03726 C -0.42292 0.03888 -0.42292 0.04074 -0.42344 0.04259 C -0.42461 0.04722 -0.42644 0.05185 -0.42722 0.05671 L -0.43204 0.08379 L -0.43412 0.09467 C -0.43438 0.09629 -0.43464 0.09838 -0.43503 0.1 L -0.43698 0.10902 C -0.43737 0.11666 -0.43763 0.12361 -0.43894 0.13055 C -0.43946 0.13356 -0.44024 0.13634 -0.44076 0.13935 C -0.44115 0.14375 -0.44128 0.14814 -0.4418 0.15208 C -0.44219 0.15509 -0.44336 0.15787 -0.44362 0.16111 C -0.44441 0.16643 -0.44427 0.17199 -0.44467 0.17731 C -0.4461 0.19259 -0.44571 0.17106 -0.44571 0.18981 L -0.44571 0.19722 " pathEditMode="relative" rAng="0" ptsTypes="AAAAAAAAAAAAAAAAAAAAAAAAAAAAAAAAAAAA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1238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06 -0.06389 L -0.09206 -0.06365 C -0.11355 -0.06805 -0.10404 -0.06713 -0.13946 -0.06389 C -0.14896 -0.06319 -0.14571 -0.06203 -0.15326 -0.06018 C -0.15638 -0.05926 -0.15951 -0.05879 -0.16263 -0.0581 C -0.17279 -0.04699 -0.16276 -0.05648 -0.17422 -0.05046 C -0.17722 -0.04884 -0.17982 -0.04606 -0.18269 -0.04467 C -0.18477 -0.04351 -0.18685 -0.04375 -0.18907 -0.04259 C -0.19493 -0.03958 -0.20092 -0.03564 -0.20691 -0.03287 C -0.20964 -0.03148 -0.2125 -0.03032 -0.21524 -0.02893 C -0.21875 -0.02708 -0.22214 -0.02453 -0.22579 -0.02314 C -0.22865 -0.02199 -0.23138 -0.02176 -0.23425 -0.02129 C -0.26224 -0.00231 -0.22748 -0.02407 -0.26042 -0.00926 C -0.28946 0.00324 -0.2474 -0.00902 -0.27526 -0.00162 C -0.27657 0.00024 -0.27787 0.00278 -0.27943 0.00417 C -0.28138 0.00602 -0.2836 0.00695 -0.28581 0.00811 C -0.29323 0.01181 -0.29493 0.01065 -0.30157 0.01598 C -0.32058 0.03056 -0.29284 0.01204 -0.31628 0.02755 C -0.31823 0.02894 -0.32045 0.03033 -0.32253 0.03149 C -0.32396 0.03218 -0.32553 0.03241 -0.3267 0.03334 C -0.3293 0.03496 -0.33164 0.0375 -0.33412 0.03936 C -0.33907 0.0426 -0.3418 0.04352 -0.34675 0.04514 C -0.34922 0.04769 -0.3517 0.05047 -0.35404 0.05301 C -0.35625 0.0551 -0.35834 0.05672 -0.36042 0.0588 C -0.36146 0.05996 -0.36237 0.06181 -0.36368 0.0625 C -0.36524 0.06366 -0.36706 0.06389 -0.36888 0.06459 C -0.37787 0.07732 -0.36784 0.06482 -0.37826 0.07246 C -0.38125 0.07454 -0.38386 0.07848 -0.38672 0.08033 L -0.38985 0.08218 C -0.39636 0.09445 -0.38503 0.07385 -0.39727 0.09213 C -0.39922 0.09491 -0.40079 0.09838 -0.40248 0.10162 C -0.40365 0.10371 -0.40469 0.10533 -0.4056 0.10741 L -0.41198 0.12315 C -0.41211 0.12454 -0.41342 0.13473 -0.41407 0.13681 C -0.41459 0.1382 -0.4155 0.13936 -0.41615 0.14051 C -0.41654 0.14329 -0.41667 0.14607 -0.41719 0.14861 C -0.41823 0.15278 -0.41967 0.1551 -0.42149 0.15834 C -0.42214 0.16227 -0.42279 0.1669 -0.42461 0.16991 C -0.42579 0.17199 -0.42748 0.17246 -0.42878 0.17385 C -0.42995 0.175 -0.43099 0.17639 -0.43191 0.17778 C -0.43269 0.17894 -0.43334 0.18056 -0.43412 0.18172 C -0.43698 0.18588 -0.43711 0.18542 -0.44037 0.1875 C -0.44388 0.19399 -0.44089 0.18959 -0.44571 0.19329 C -0.45092 0.19769 -0.44805 0.19699 -0.45079 0.19699 L -0.45079 0.19746 " pathEditMode="relative" rAng="0" ptsTypes="AAAAAAAAAAAAAAAAAAAAAAAAAAAAAAAAAAAAAAAAAAAAA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-0.05486 L -0.0806 -0.05486 C -0.12279 -0.05393 -0.16485 -0.05486 -0.20691 -0.05139 C -0.21654 -0.05046 -0.22592 -0.04375 -0.23555 -0.04166 C -0.25144 -0.03842 -0.29128 -0.0368 -0.30769 -0.03588 C -0.33347 -0.02315 -0.31302 -0.03217 -0.36068 -0.02037 C -0.37305 -0.01736 -0.38542 -0.01296 -0.39779 -0.01088 C -0.40847 -0.00903 -0.41901 -0.00972 -0.42956 -0.00879 C -0.44232 -0.00787 -0.45508 -0.00648 -0.46771 -0.00509 C -0.47279 -0.0044 -0.49076 -0.00208 -0.49961 0.0007 C -0.50495 0.00255 -0.51016 0.00533 -0.5155 0.00648 C -0.52149 0.00787 -0.52761 0.00787 -0.5336 0.00857 L -0.55573 0.01621 C -0.5668 0.01968 -0.57084 0.02014 -0.58125 0.02199 C -0.58373 0.02338 -0.58607 0.02477 -0.58868 0.02593 C -0.59284 0.02801 -0.59714 0.0294 -0.60131 0.03171 C -0.60508 0.0338 -0.60847 0.03704 -0.61198 0.03935 C -0.61342 0.04028 -0.61485 0.04074 -0.61628 0.04144 C -0.6198 0.04329 -0.62331 0.04514 -0.62696 0.04722 C -0.62891 0.04838 -0.63125 0.04931 -0.63321 0.05093 C -0.63503 0.05255 -0.63672 0.05509 -0.63842 0.05671 C -0.64167 0.05972 -0.6448 0.06204 -0.64818 0.06459 C -0.64974 0.06597 -0.6517 0.0669 -0.65339 0.06829 C -0.65664 0.0713 -0.65977 0.07454 -0.66289 0.07801 C -0.66967 0.08565 -0.6698 0.0875 -0.67566 0.09537 C -0.6767 0.09676 -0.67787 0.09769 -0.67891 0.09931 C -0.68177 0.10417 -0.68425 0.11019 -0.68724 0.11482 L -0.69688 0.12824 C -0.69792 0.13287 -0.69974 0.13681 -0.70013 0.1419 C -0.70039 0.14954 -0.69961 0.15718 -0.69896 0.16505 C -0.69883 0.1669 -0.69818 0.16875 -0.69792 0.17084 C -0.69714 0.17593 -0.6961 0.18102 -0.69571 0.18611 C -0.69532 0.1919 -0.69571 0.19769 -0.69571 0.20347 L -0.69571 0.20371 " pathEditMode="relative" rAng="0" ptsTypes="AAAAAAAAAAAAAAAAAAAAAAAAAAAAAAAAAA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7" y="1291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36 -0.01134 L -0.09336 -0.01111 C -0.12357 -0.02523 -0.08946 -0.01065 -0.11771 -0.01921 C -0.14935 -0.0287 -0.11524 -0.02291 -0.14844 -0.02685 L -0.45118 -0.02315 C -0.45339 -0.02315 -0.45534 -0.02153 -0.45756 -0.02106 C -0.46172 -0.02037 -0.46602 -0.01991 -0.47019 -0.01921 C -0.49219 -0.00764 -0.45964 -0.02384 -0.48829 -0.01319 C -0.49011 -0.0125 -0.49167 -0.01041 -0.49362 -0.00926 C -0.49597 -0.00787 -0.49844 -0.00648 -0.50092 -0.00555 C -0.50417 -0.00393 -0.51524 -0.00185 -0.51797 -0.00139 C -0.51888 -0.00069 -0.51993 -2.22222E-6 -0.5211 0.00047 C -0.52344 0.00185 -0.52605 0.00301 -0.52839 0.0044 C -0.53021 0.00579 -0.53204 0.00718 -0.53373 0.00857 C -0.53737 0.01158 -0.54154 0.01621 -0.54545 0.01852 C -0.5474 0.01945 -0.54961 0.01968 -0.55183 0.02037 C -0.56797 0.03542 -0.54519 0.01597 -0.5698 0.02824 C -0.57149 0.02917 -0.57227 0.03287 -0.57396 0.03403 C -0.57566 0.03542 -0.57748 0.03542 -0.5793 0.03611 C -0.58698 0.04699 -0.57982 0.03866 -0.58763 0.04398 C -0.5892 0.04514 -0.59063 0.04653 -0.59193 0.04792 C -0.5931 0.04931 -0.59401 0.05116 -0.59519 0.05209 C -0.59818 0.0544 -0.60144 0.05556 -0.60469 0.05787 C -0.6112 0.06297 -0.60808 0.06111 -0.6142 0.06389 C -0.62019 0.0713 -0.61524 0.06597 -0.62579 0.07176 C -0.6418 0.08009 -0.62448 0.0713 -0.63633 0.07963 C -0.63776 0.08056 -0.63933 0.08079 -0.64063 0.08172 C -0.64245 0.08357 -0.64414 0.08588 -0.64584 0.0875 C -0.64688 0.08843 -0.64805 0.08866 -0.64922 0.08935 C -0.65092 0.09074 -0.65274 0.09167 -0.65443 0.09352 C -0.65547 0.09468 -0.65638 0.09653 -0.65756 0.09746 C -0.65899 0.09838 -0.66042 0.09861 -0.66185 0.09931 C -0.66289 0.1 -0.66407 0.10047 -0.66498 0.10139 C -0.67422 0.1088 -0.66485 0.10255 -0.6724 0.10741 C -0.67605 0.11412 -0.67318 0.10996 -0.67982 0.1132 C -0.68086 0.11389 -0.68191 0.11482 -0.68308 0.11528 C -0.68438 0.11597 -0.68581 0.11644 -0.68724 0.11713 C -0.68829 0.11783 -0.6892 0.11875 -0.69037 0.11922 C -0.69258 0.11991 -0.69454 0.12037 -0.69675 0.12107 C -0.69779 0.12246 -0.70261 0.12963 -0.70417 0.13102 C -0.70508 0.13195 -0.70625 0.13218 -0.70743 0.13287 C -0.70886 0.14746 -0.70847 0.13959 -0.70847 0.15672 L -0.70847 0.15718 " pathEditMode="relative" rAng="0" ptsTypes="AAAAAAAAAAAAAAAAAAAAAAAAAAAAAAAAAAAAAAAAAAA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55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3 0.07662 L -0.0823 0.07662 C -0.09284 0.07546 -0.1043 0.07315 -0.11472 0.07662 C -0.12097 0.0787 -0.1267 0.08426 -0.13282 0.08773 C -0.14102 0.09213 -0.13894 0.08889 -0.14688 0.0956 C -0.14974 0.09791 -0.15222 0.10092 -0.15495 0.10324 C -0.15691 0.10509 -0.15899 0.10648 -0.16107 0.1081 C -0.16368 0.11227 -0.16641 0.11666 -0.16914 0.1206 C -0.18047 0.13727 -0.17318 0.12384 -0.17813 0.13472 C -0.17917 0.13703 -0.18047 0.13865 -0.18125 0.1412 C -0.18282 0.14606 -0.18386 0.15162 -0.18516 0.15671 C -0.18607 0.16597 -0.18633 0.17129 -0.18816 0.18032 C -0.18894 0.18356 -0.18972 0.18657 -0.19024 0.18981 C -0.19141 0.19722 -0.19128 0.19791 -0.19128 0.20416 L -0.19128 0.2044 " pathEditMode="relative" rAng="0" ptsTypes="AAAAAAAAAAAAAAA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629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5532 L -0.01055 0.05532 L -0.10196 0.05717 C -0.10313 0.05717 -0.10404 0.05856 -0.10521 0.05902 C -0.10664 0.05972 -0.10808 0.06018 -0.10951 0.06111 C -0.11068 0.06157 -0.11172 0.0625 -0.11276 0.06296 C -0.1142 0.06365 -0.11576 0.06412 -0.11719 0.06481 C -0.11928 0.06597 -0.12149 0.06782 -0.1237 0.06875 C -0.12579 0.06967 -0.128 0.0699 -0.13021 0.0706 C -0.13659 0.07291 -0.13347 0.07268 -0.14102 0.07638 C -0.14584 0.0787 -0.15157 0.07939 -0.15625 0.08032 C -0.15886 0.08171 -0.16133 0.08333 -0.16394 0.08425 C -0.16693 0.08541 -0.18112 0.08773 -0.18347 0.08819 C -0.18451 0.08865 -0.18555 0.08935 -0.18672 0.09004 C -0.18816 0.09074 -0.18972 0.09097 -0.19102 0.09189 C -0.19258 0.09305 -0.19401 0.09444 -0.19545 0.09583 C -0.20157 0.10231 -0.20053 0.10115 -0.20404 0.1074 L -0.20625 0.11898 L -0.2073 0.12476 C -0.20704 0.13379 -0.20691 0.14282 -0.20625 0.15185 C -0.20612 0.15393 -0.20534 0.15578 -0.20521 0.15763 C -0.20495 0.16157 -0.20521 0.1655 -0.20521 0.16944 L -0.20521 0.16944 " pathEditMode="relative" ptsTypes="AAAAAAAAAAAAAAAAAAAAAAA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hes égl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26 0.02524 L -0.10026 0.02547 C -0.10638 0.02153 -0.11224 0.0169 -0.11849 0.01436 C -0.1224 0.0125 -0.12643 0.01389 -0.13034 0.0125 C -0.1349 0.01135 -0.1388 0.00764 -0.14323 0.00625 C -0.14896 0.0044 -0.15469 0.00371 -0.16055 0.00325 C -0.1806 0.00116 -0.20065 0.00024 -0.2207 -0.00162 C -0.22461 -0.00185 -0.22865 -0.00231 -0.23255 -0.003 C -0.24089 -0.00486 -0.24883 -0.00879 -0.25729 -0.00949 C -0.28164 -0.01134 -0.30612 -0.01041 -0.33047 -0.01087 L -0.34336 -0.0125 C -0.34909 -0.01319 -0.35482 -0.01319 -0.36055 -0.01412 C -0.36563 -0.01481 -0.37044 -0.01689 -0.37565 -0.01712 C -0.39596 -0.01851 -0.41654 -0.01828 -0.43685 -0.01875 L -0.45508 -0.02037 C -0.46055 -0.02083 -0.46589 -0.02175 -0.47122 -0.02175 L -0.60352 -0.02037 C -0.60521 -0.02013 -0.6168 -0.01851 -0.61966 -0.01712 C -0.62122 -0.01666 -0.62253 -0.01481 -0.62409 -0.01412 C -0.62539 -0.01342 -0.62682 -0.01319 -0.62826 -0.0125 C -0.63607 -0.00925 -0.62591 -0.01273 -0.63685 -0.00949 C -0.63828 -0.00833 -0.63971 -0.00717 -0.64115 -0.00625 C -0.64336 -0.00486 -0.6457 -0.00462 -0.64779 -0.003 C -0.66185 0.00741 -0.64414 -0.00532 -0.65521 0.00163 C -0.65664 0.00255 -0.65807 0.00394 -0.65951 0.00463 C -0.66094 0.00556 -0.66237 0.00579 -0.6638 0.00625 C -0.67122 0.00857 -0.67253 0.00834 -0.67774 0.01112 C -0.68385 0.01436 -0.68581 0.01551 -0.6918 0.022 C -0.69323 0.02362 -0.69453 0.02547 -0.69609 0.02663 C -0.6974 0.02778 -0.69883 0.02778 -0.70039 0.02848 C -0.70143 0.02987 -0.70234 0.03172 -0.70365 0.03311 C -0.7056 0.03542 -0.71003 0.03936 -0.71003 0.03959 C -0.71628 0.05278 -0.70885 0.03565 -0.71328 0.04862 C -0.7138 0.05047 -0.71484 0.05163 -0.71537 0.05348 C -0.71784 0.06112 -0.71719 0.06227 -0.71862 0.06922 C -0.7194 0.07246 -0.72018 0.07547 -0.72083 0.07871 C -0.72122 0.0801 -0.72175 0.08172 -0.72175 0.08334 L -0.72175 0.08982 L -0.72175 0.09005 " pathEditMode="relative" rAng="0" ptsTypes="AAAAAAAAAAAAAAAAAAAAAAAAAAAAAAAAAAAAAAA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88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41 0.02268 L -0.11641 0.02268 C -0.12006 0.01736 -0.12318 0.00995 -0.12748 0.00671 C -0.14206 -0.0044 -0.15065 -0.00486 -0.16446 -0.00718 C -0.16862 -0.00995 -0.17266 -0.01296 -0.17683 -0.01528 C -0.18841 -0.02153 -0.19558 -0.01898 -0.20808 -0.02917 C -0.21224 -0.03241 -0.21615 -0.03657 -0.22045 -0.03912 C -0.22435 -0.04144 -0.22865 -0.04144 -0.23282 -0.04306 C -0.25912 -0.05417 -0.22591 -0.04468 -0.26068 -0.05301 C -0.28112 -0.0662 -0.26472 -0.05787 -0.28542 -0.06296 C -0.30404 -0.06782 -0.28933 -0.06713 -0.31107 -0.07107 C -0.32943 -0.07407 -0.36615 -0.07847 -0.38607 -0.08079 L -0.55287 -0.07894 C -0.55638 -0.0787 -0.55951 -0.07407 -0.56289 -0.07292 C -0.56485 -0.07222 -0.56667 -0.07153 -0.56849 -0.07107 C -0.58477 -0.0662 -0.56966 -0.07245 -0.59649 -0.06296 C -0.59844 -0.06227 -0.60026 -0.06134 -0.60209 -0.06111 C -0.66289 -0.04907 -0.58516 -0.06597 -0.62565 -0.05694 C -0.62826 -0.05579 -0.63073 -0.05394 -0.63347 -0.05301 C -0.63763 -0.05162 -0.65404 -0.04954 -0.6569 -0.04907 C -0.66263 -0.04815 -0.6681 -0.04699 -0.6737 -0.04514 C -0.67526 -0.04444 -0.6767 -0.04352 -0.67826 -0.04306 C -0.6819 -0.04213 -0.68568 -0.04167 -0.68946 -0.0412 C -0.69727 -0.03565 -0.6931 -0.03819 -0.7017 -0.0331 L -0.70508 -0.03125 C -0.70625 -0.02986 -0.70756 -0.02894 -0.70847 -0.02708 C -0.70925 -0.02546 -0.70951 -0.02338 -0.70951 -0.0213 C -0.70951 -0.01319 -0.70873 -0.00532 -0.70847 0.00278 C -0.70834 0.00671 -0.70847 0.01065 -0.70847 0.01458 L -0.70847 0.01458 " pathEditMode="relative" ptsTypes="AAAAAAAAAAAAAAAAAAAAAAAAAAAAAA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38 0.00672 L -0.08138 0.00672 L -0.16237 0.00788 C -0.16784 0.00811 -0.16628 0.00926 -0.17188 0.01065 C -0.17396 0.01112 -0.17617 0.01112 -0.17826 0.01135 C -0.17995 0.01135 -0.1819 0.01158 -0.18359 0.01181 C -0.1849 0.01227 -0.18633 0.01297 -0.18776 0.0132 C -0.19388 0.01459 -0.19206 0.0132 -0.1974 0.01459 C -0.19896 0.01482 -0.20026 0.01528 -0.20169 0.01598 C -0.20313 0.01644 -0.2043 0.01737 -0.20586 0.01783 C -0.20794 0.01829 -0.21016 0.01829 -0.21224 0.01852 C -0.21953 0.02153 -0.21042 0.01806 -0.22175 0.02061 C -0.22305 0.02084 -0.22396 0.02153 -0.225 0.02176 C -0.22643 0.02223 -0.22787 0.02223 -0.2293 0.02246 C -0.23034 0.02292 -0.23138 0.02362 -0.23242 0.02385 C -0.2388 0.02547 -0.23997 0.02454 -0.24531 0.02778 L -0.25156 0.03195 C -0.25195 0.03288 -0.25208 0.0338 -0.25274 0.0345 C -0.25404 0.03658 -0.2556 0.03635 -0.25599 0.03843 C -0.25612 0.04098 -0.25599 0.04329 -0.25599 0.04584 L -0.25599 0.04607 " pathEditMode="relative" rAng="0" ptsTypes="AAAAAAAAAAAAAAAAAAAAA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196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76 -0.04699 L -0.06276 -0.04699 C -0.06771 -0.04838 -0.07252 -0.05093 -0.07734 -0.05093 C -0.09817 -0.05093 -0.11419 -0.04815 -0.13333 -0.04514 C -0.13633 -0.04375 -0.13945 -0.04306 -0.14231 -0.04121 C -0.14427 -0.03982 -0.14583 -0.03611 -0.14791 -0.03519 C -0.15117 -0.03357 -0.15455 -0.0338 -0.15794 -0.0331 C -0.15911 -0.03172 -0.16002 -0.02986 -0.16133 -0.02917 C -0.16575 -0.02709 -0.17474 -0.02523 -0.17474 -0.02523 C -0.17695 -0.02315 -0.17903 -0.0206 -0.18151 -0.01922 C -0.18359 -0.01783 -0.18593 -0.01806 -0.18815 -0.01713 C -0.18932 -0.01667 -0.19036 -0.01574 -0.19153 -0.01528 C -0.19375 -0.01435 -0.19609 -0.01412 -0.1983 -0.0132 C -0.20104 -0.01204 -0.20468 -0.00857 -0.20716 -0.00718 C -0.20898 -0.00625 -0.21093 -0.00602 -0.21276 -0.00533 C -0.21575 -0.00394 -0.22174 -0.00139 -0.22174 -0.00139 C -0.22448 0.00208 -0.2263 0.0044 -0.22955 0.00671 C -0.23099 0.00764 -0.23255 0.0081 -0.23411 0.00856 C -0.23554 0.01065 -0.23698 0.01296 -0.23854 0.01458 C -0.24349 0.02014 -0.24271 0.0162 -0.24635 0.02453 C -0.24804 0.02824 -0.24935 0.03264 -0.25091 0.03657 L -0.25312 0.04259 C -0.25351 0.04444 -0.25377 0.04652 -0.25416 0.04838 C -0.25586 0.05555 -0.25651 0.05648 -0.25872 0.0625 C -0.26002 0.06967 -0.25976 0.0662 -0.25976 0.07245 L -0.25976 0.07245 " pathEditMode="relative" ptsTypes="AAAAAAAAAAAAAAAAAAAAAAAAAA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09 0.01921 L -0.10209 0.01921 C -0.11745 0.01458 -0.13269 0.00926 -0.14805 0.00533 C -0.15326 0.00394 -0.15847 0.00347 -0.16368 0.00347 L -0.41224 0.00533 C -0.4375 0.01366 -0.47045 0.02361 -0.49063 0.04306 C -0.49467 0.04699 -0.49909 0.05023 -0.50287 0.05509 C -0.50547 0.05833 -0.50743 0.06296 -0.50964 0.0669 C -0.51042 0.07153 -0.51172 0.07616 -0.51185 0.08079 C -0.51211 0.08889 -0.51107 0.09676 -0.51081 0.10463 C -0.51068 0.10602 -0.51081 0.10741 -0.51081 0.1088 L -0.51081 0.1088 " pathEditMode="relative" ptsTypes="AAAAAAAAAAAA">
                                      <p:cBhvr>
                                        <p:cTn id="1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51 0.01319 L -0.10951 0.01389 C -0.11329 0.01134 -0.11706 0.00717 -0.12071 0.00717 C -0.15586 0.00717 -0.20052 -0.00093 -0.2392 0.01852 C -0.24818 0.02338 -0.26185 0.03611 -0.26927 0.04213 C -0.27162 0.04421 -0.28177 0.05278 -0.28386 0.05347 C -0.35482 0.06829 -0.42592 0.07106 -0.49688 0.07106 L -0.49688 0.07176 " pathEditMode="relative" rAng="0" ptsTypes="AAAAAAAA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1" animBg="1"/>
      <p:bldP spid="12" grpId="0" animBg="1"/>
      <p:bldP spid="12" grpId="1" animBg="1"/>
      <p:bldP spid="14" grpId="0" animBg="1"/>
      <p:bldP spid="14" grpId="1" animBg="1"/>
      <p:bldP spid="13" grpId="0" animBg="1"/>
      <p:bldP spid="13" grpId="1" animBg="1"/>
      <p:bldP spid="16" grpId="0" animBg="1"/>
      <p:bldP spid="16" grpId="1" animBg="1"/>
      <p:bldP spid="15" grpId="0" animBg="1"/>
      <p:bldP spid="15" grpId="1" animBg="1"/>
      <p:bldP spid="18" grpId="0" animBg="1"/>
      <p:bldP spid="18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91544" y="404665"/>
            <a:ext cx="7920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latin typeface="Berlin Sans FB Demi" pitchFamily="34" charset="0"/>
              </a:rPr>
              <a:t>Pour exprimer l’heure, on utilise le verbe:</a:t>
            </a:r>
          </a:p>
          <a:p>
            <a:endParaRPr lang="fr-FR" sz="5400" b="1" dirty="0">
              <a:latin typeface="Berlin Sans FB Demi" pitchFamily="34" charset="0"/>
            </a:endParaRPr>
          </a:p>
          <a:p>
            <a:r>
              <a:rPr lang="fr-FR" sz="5400" b="1" dirty="0">
                <a:latin typeface="Berlin Sans FB Demi" pitchFamily="34" charset="0"/>
              </a:rPr>
              <a:t>Mais on utilise seulement 2 personnes:</a:t>
            </a:r>
          </a:p>
          <a:p>
            <a:r>
              <a:rPr lang="fr-FR" sz="5400" b="1" dirty="0">
                <a:latin typeface="Berlin Sans FB Demi" pitchFamily="34" charset="0"/>
              </a:rPr>
              <a:t>et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871864" y="1988841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SER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23992" y="3645025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83632" y="4581129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SON</a:t>
            </a:r>
          </a:p>
        </p:txBody>
      </p:sp>
      <p:pic>
        <p:nvPicPr>
          <p:cNvPr id="8" name="Image 7" descr="af474d5f81c886f192637594e733b2f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2224" y="4221088"/>
            <a:ext cx="2189038" cy="20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620689"/>
            <a:ext cx="8229600" cy="5505475"/>
          </a:xfrm>
        </p:spPr>
        <p:txBody>
          <a:bodyPr/>
          <a:lstStyle/>
          <a:p>
            <a:pPr>
              <a:buNone/>
            </a:pPr>
            <a:r>
              <a:rPr lang="fr-FR" sz="4800" b="1" dirty="0">
                <a:latin typeface="Berlin Sans FB Demi" pitchFamily="34" charset="0"/>
              </a:rPr>
              <a:t>			quand il n’y a qu’une seule 		  ou pour dire 			et</a:t>
            </a:r>
          </a:p>
          <a:p>
            <a:pPr>
              <a:buNone/>
            </a:pPr>
            <a:endParaRPr lang="fr-FR" sz="4800" b="1" dirty="0">
              <a:latin typeface="Berlin Sans FB Demi" pitchFamily="34" charset="0"/>
            </a:endParaRPr>
          </a:p>
          <a:p>
            <a:pPr>
              <a:buNone/>
            </a:pPr>
            <a:r>
              <a:rPr lang="fr-FR" sz="4800" b="1" dirty="0">
                <a:latin typeface="Berlin Sans FB Demi" pitchFamily="34" charset="0"/>
              </a:rPr>
              <a:t>				quand il y a 						 heures.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07568" y="476673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10509" y="1292161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FF0000"/>
                </a:solidFill>
              </a:rPr>
              <a:t>heure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79576" y="2583925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midi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453675" y="2535284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minuit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42457" y="3429000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SON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742457" y="4024629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plusieurs</a:t>
            </a:r>
          </a:p>
        </p:txBody>
      </p:sp>
      <p:pic>
        <p:nvPicPr>
          <p:cNvPr id="10" name="Image 9" descr="reloj_carme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2225" y="2276872"/>
            <a:ext cx="2204555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576" y="1772816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latin typeface="Berlin Sans FB Demi" pitchFamily="34" charset="0"/>
              </a:rPr>
              <a:t>On doit mettre le pronom</a:t>
            </a:r>
          </a:p>
          <a:p>
            <a:r>
              <a:rPr lang="fr-FR" sz="4800" b="1" dirty="0">
                <a:latin typeface="Berlin Sans FB Demi" pitchFamily="34" charset="0"/>
              </a:rPr>
              <a:t>		ou 			 entre le verbe et l’heure</a:t>
            </a:r>
            <a:r>
              <a:rPr lang="fr-FR" sz="4800" b="1" dirty="0"/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39616" y="2348881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LA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159896" y="2348881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LAS</a:t>
            </a:r>
          </a:p>
        </p:txBody>
      </p:sp>
      <p:pic>
        <p:nvPicPr>
          <p:cNvPr id="7" name="Image 6" descr="Crianca_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5880" y="4005065"/>
            <a:ext cx="2434778" cy="25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07568" y="764705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atin typeface="Berlin Sans FB Demi" pitchFamily="34" charset="0"/>
              </a:rPr>
              <a:t>En espagnol, l’heure est comprise entre</a:t>
            </a:r>
          </a:p>
          <a:p>
            <a:endParaRPr lang="fr-FR" sz="5400" dirty="0">
              <a:latin typeface="Berlin Sans FB Demi" pitchFamily="34" charset="0"/>
            </a:endParaRPr>
          </a:p>
          <a:p>
            <a:r>
              <a:rPr lang="fr-FR" sz="5400" dirty="0">
                <a:latin typeface="Berlin Sans FB Demi" pitchFamily="34" charset="0"/>
              </a:rPr>
              <a:t>On ne dira jamais 14, 15, 16…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44072" y="1484785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1 et 12</a:t>
            </a:r>
          </a:p>
        </p:txBody>
      </p:sp>
    </p:spTree>
    <p:extLst>
      <p:ext uri="{BB962C8B-B14F-4D97-AF65-F5344CB8AC3E}">
        <p14:creationId xmlns:p14="http://schemas.microsoft.com/office/powerpoint/2010/main" val="32015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23592" y="836712"/>
            <a:ext cx="34563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latin typeface="Berlin Sans FB Demi" pitchFamily="34" charset="0"/>
              </a:rPr>
              <a:t>Il est 13h =</a:t>
            </a:r>
          </a:p>
          <a:p>
            <a:endParaRPr lang="fr-FR" sz="4800" dirty="0">
              <a:latin typeface="Berlin Sans FB Demi" pitchFamily="34" charset="0"/>
            </a:endParaRPr>
          </a:p>
          <a:p>
            <a:r>
              <a:rPr lang="fr-FR" sz="4800" dirty="0">
                <a:latin typeface="Berlin Sans FB Demi" pitchFamily="34" charset="0"/>
              </a:rPr>
              <a:t>Il est 9h =</a:t>
            </a:r>
          </a:p>
          <a:p>
            <a:endParaRPr lang="fr-FR" sz="4800" dirty="0">
              <a:latin typeface="Berlin Sans FB Demi" pitchFamily="34" charset="0"/>
            </a:endParaRPr>
          </a:p>
          <a:p>
            <a:r>
              <a:rPr lang="fr-FR" sz="4800" dirty="0">
                <a:latin typeface="Berlin Sans FB Demi" pitchFamily="34" charset="0"/>
              </a:rPr>
              <a:t>Il est 22h </a:t>
            </a:r>
            <a:r>
              <a:rPr lang="fr-FR" sz="4800" dirty="0"/>
              <a:t>=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59896" y="692697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Es la </a:t>
            </a:r>
            <a:r>
              <a:rPr lang="fr-FR" sz="6000" b="1" dirty="0" err="1">
                <a:solidFill>
                  <a:srgbClr val="FF0000"/>
                </a:solidFill>
              </a:rPr>
              <a:t>una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59896" y="2132857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Son las </a:t>
            </a:r>
            <a:r>
              <a:rPr lang="fr-FR" sz="6000" b="1" dirty="0" err="1">
                <a:solidFill>
                  <a:srgbClr val="FF0000"/>
                </a:solidFill>
              </a:rPr>
              <a:t>nueve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47928" y="3573017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Son las </a:t>
            </a:r>
            <a:r>
              <a:rPr lang="fr-FR" sz="6000" b="1" dirty="0" err="1">
                <a:solidFill>
                  <a:srgbClr val="FF0000"/>
                </a:solidFill>
              </a:rPr>
              <a:t>diez</a:t>
            </a:r>
            <a:endParaRPr lang="fr-F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79576" y="332656"/>
            <a:ext cx="77048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Berlin Sans FB Demi" pitchFamily="34" charset="0"/>
              </a:rPr>
              <a:t>S’il y a des minutes après l’heure (entre 5 et 30) on doit rajouter</a:t>
            </a:r>
            <a:r>
              <a:rPr lang="fr-FR" dirty="0"/>
              <a:t>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11824" y="1556793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351584" y="2420889"/>
            <a:ext cx="77048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Berlin Sans FB Demi" pitchFamily="34" charset="0"/>
              </a:rPr>
              <a:t>Mais on ne dira jamais 35, 40, 45, 50, 55. On doit rajouter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                                                      </a:t>
            </a:r>
            <a:r>
              <a:rPr lang="fr-FR" sz="4800" b="1" dirty="0"/>
              <a:t>(</a:t>
            </a:r>
            <a:r>
              <a:rPr lang="fr-FR" sz="4800" b="1" dirty="0">
                <a:latin typeface="Berlin Sans FB Demi" pitchFamily="34" charset="0"/>
              </a:rPr>
              <a:t>à </a:t>
            </a:r>
            <a:r>
              <a:rPr lang="fr-FR" sz="4400" dirty="0">
                <a:latin typeface="Berlin Sans FB Demi" pitchFamily="34" charset="0"/>
              </a:rPr>
              <a:t>partir de 30 minutes)</a:t>
            </a:r>
            <a:r>
              <a:rPr lang="fr-FR" sz="4400" dirty="0"/>
              <a:t> </a:t>
            </a:r>
            <a:r>
              <a:rPr lang="fr-FR" sz="4800" b="1" dirty="0">
                <a:latin typeface="Berlin Sans FB Demi" pitchFamily="34" charset="0"/>
              </a:rPr>
              <a:t>et anticiper sur l’heure qui suit.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351584" y="3861049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FF0000"/>
                </a:solidFill>
              </a:rPr>
              <a:t>MENOS</a:t>
            </a:r>
          </a:p>
        </p:txBody>
      </p:sp>
    </p:spTree>
    <p:extLst>
      <p:ext uri="{BB962C8B-B14F-4D97-AF65-F5344CB8AC3E}">
        <p14:creationId xmlns:p14="http://schemas.microsoft.com/office/powerpoint/2010/main" val="911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23592" y="548680"/>
            <a:ext cx="7200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latin typeface="AR BLANCA" pitchFamily="2" charset="0"/>
              </a:rPr>
              <a:t>5h10 =</a:t>
            </a:r>
          </a:p>
          <a:p>
            <a:endParaRPr lang="fr-FR" sz="4800" dirty="0">
              <a:latin typeface="AR BLANCA" pitchFamily="2" charset="0"/>
            </a:endParaRPr>
          </a:p>
          <a:p>
            <a:r>
              <a:rPr lang="fr-FR" sz="4800" dirty="0">
                <a:latin typeface="AR BLANCA" pitchFamily="2" charset="0"/>
              </a:rPr>
              <a:t>10h45 </a:t>
            </a:r>
            <a:r>
              <a:rPr lang="fr-FR" sz="2800" dirty="0">
                <a:latin typeface="AR BLANCA" pitchFamily="2" charset="0"/>
              </a:rPr>
              <a:t>(il est onze heure moins le quart)</a:t>
            </a:r>
          </a:p>
          <a:p>
            <a:endParaRPr lang="fr-FR" sz="2800" dirty="0">
              <a:latin typeface="AR BLANCA" pitchFamily="2" charset="0"/>
            </a:endParaRPr>
          </a:p>
          <a:p>
            <a:endParaRPr lang="fr-FR" sz="2800" dirty="0">
              <a:latin typeface="AR BLANCA" pitchFamily="2" charset="0"/>
            </a:endParaRPr>
          </a:p>
          <a:p>
            <a:r>
              <a:rPr lang="fr-FR" sz="4800" dirty="0">
                <a:latin typeface="AR BLANCA" pitchFamily="2" charset="0"/>
              </a:rPr>
              <a:t>20h55 =</a:t>
            </a:r>
          </a:p>
          <a:p>
            <a:endParaRPr lang="fr-FR" sz="4800" dirty="0">
              <a:latin typeface="AR BLANCA" pitchFamily="2" charset="0"/>
            </a:endParaRPr>
          </a:p>
          <a:p>
            <a:r>
              <a:rPr lang="fr-FR" sz="4800" dirty="0">
                <a:latin typeface="AR BLANCA" pitchFamily="2" charset="0"/>
              </a:rPr>
              <a:t>6h35 = </a:t>
            </a:r>
            <a:r>
              <a:rPr lang="fr-FR" sz="2800" dirty="0">
                <a:latin typeface="AR BLANCA" pitchFamily="2" charset="0"/>
              </a:rPr>
              <a:t> </a:t>
            </a:r>
            <a:endParaRPr lang="fr-FR" sz="4800" dirty="0">
              <a:latin typeface="AR BLANCA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55840" y="620689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Son las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cinco</a:t>
            </a:r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y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diez</a:t>
            </a:r>
            <a:endParaRPr lang="fr-FR" sz="3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75720" y="2780929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Son las once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menos</a:t>
            </a:r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cuarto</a:t>
            </a:r>
            <a:endParaRPr lang="fr-FR" sz="3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27848" y="3645025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Son las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nueve</a:t>
            </a:r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menos</a:t>
            </a:r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cinco</a:t>
            </a:r>
            <a:endParaRPr lang="fr-FR" sz="3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23792" y="5085185"/>
            <a:ext cx="6444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Son las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siete</a:t>
            </a:r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menos</a:t>
            </a:r>
            <a:r>
              <a:rPr lang="fr-F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fr-FR" sz="36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veinticinco</a:t>
            </a:r>
            <a:endParaRPr lang="fr-FR" sz="3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54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351584" y="620689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atin typeface="AR CENA" pitchFamily="2" charset="0"/>
              </a:rPr>
              <a:t>Et quart =</a:t>
            </a:r>
          </a:p>
          <a:p>
            <a:r>
              <a:rPr lang="fr-FR" sz="5400" dirty="0">
                <a:latin typeface="AR CENA" pitchFamily="2" charset="0"/>
              </a:rPr>
              <a:t>Et demi = </a:t>
            </a:r>
          </a:p>
          <a:p>
            <a:r>
              <a:rPr lang="fr-FR" sz="5400" dirty="0">
                <a:latin typeface="AR CENA" pitchFamily="2" charset="0"/>
              </a:rPr>
              <a:t>Pile =</a:t>
            </a:r>
          </a:p>
          <a:p>
            <a:r>
              <a:rPr lang="fr-FR" sz="4800" dirty="0">
                <a:latin typeface="AR CENA" pitchFamily="2" charset="0"/>
              </a:rPr>
              <a:t>Il est midi =</a:t>
            </a:r>
          </a:p>
          <a:p>
            <a:r>
              <a:rPr lang="fr-FR" sz="4400" dirty="0">
                <a:latin typeface="AR CENA" pitchFamily="2" charset="0"/>
              </a:rPr>
              <a:t>Il est minuit </a:t>
            </a:r>
            <a:r>
              <a:rPr lang="fr-FR" sz="5400" dirty="0">
                <a:latin typeface="AR CENA" pitchFamily="2" charset="0"/>
              </a:rPr>
              <a:t>=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55940" y="764705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Comic Sans MS" pitchFamily="66" charset="0"/>
              </a:rPr>
              <a:t>Y </a:t>
            </a:r>
            <a:r>
              <a:rPr lang="fr-FR" sz="3600" b="1" dirty="0" err="1">
                <a:solidFill>
                  <a:srgbClr val="FF0000"/>
                </a:solidFill>
                <a:latin typeface="Comic Sans MS" pitchFamily="66" charset="0"/>
              </a:rPr>
              <a:t>cuarto</a:t>
            </a:r>
            <a:r>
              <a:rPr lang="fr-FR" sz="3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447928" y="157633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Comic Sans MS" pitchFamily="66" charset="0"/>
              </a:rPr>
              <a:t>Y media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07768" y="2420889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Comic Sans MS" pitchFamily="66" charset="0"/>
              </a:rPr>
              <a:t>En </a:t>
            </a:r>
            <a:r>
              <a:rPr lang="fr-FR" sz="3600" b="1" dirty="0" err="1">
                <a:solidFill>
                  <a:srgbClr val="FF0000"/>
                </a:solidFill>
                <a:latin typeface="Comic Sans MS" pitchFamily="66" charset="0"/>
              </a:rPr>
              <a:t>punto</a:t>
            </a:r>
            <a:endParaRPr lang="fr-FR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07968" y="3213181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Comic Sans MS" pitchFamily="66" charset="0"/>
              </a:rPr>
              <a:t>Es </a:t>
            </a:r>
            <a:r>
              <a:rPr lang="fr-FR" sz="3600" b="1" dirty="0" err="1">
                <a:solidFill>
                  <a:srgbClr val="FF0000"/>
                </a:solidFill>
                <a:latin typeface="Comic Sans MS" pitchFamily="66" charset="0"/>
              </a:rPr>
              <a:t>mediodía</a:t>
            </a:r>
            <a:endParaRPr lang="fr-FR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96000" y="400547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Comic Sans MS" pitchFamily="66" charset="0"/>
              </a:rPr>
              <a:t>Es </a:t>
            </a:r>
            <a:r>
              <a:rPr lang="fr-FR" sz="3600" b="1" dirty="0" err="1">
                <a:solidFill>
                  <a:srgbClr val="FF0000"/>
                </a:solidFill>
                <a:latin typeface="Comic Sans MS" pitchFamily="66" charset="0"/>
              </a:rPr>
              <a:t>medianoche</a:t>
            </a:r>
            <a:endParaRPr lang="fr-FR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79576" y="620688"/>
            <a:ext cx="73448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N"/>
            </a:pPr>
            <a:r>
              <a:rPr lang="fr-FR" sz="3200" dirty="0">
                <a:latin typeface="Comic Sans MS" pitchFamily="66" charset="0"/>
                <a:sym typeface="Wingdings"/>
              </a:rPr>
              <a:t>il faut préciser le moment de la journée lorsque l’heure est écrite en chiffre (</a:t>
            </a:r>
            <a:r>
              <a:rPr lang="fr-FR" sz="3200" i="1" dirty="0">
                <a:latin typeface="Comic Sans MS" pitchFamily="66" charset="0"/>
                <a:sym typeface="Wingdings"/>
              </a:rPr>
              <a:t>de la </a:t>
            </a:r>
            <a:r>
              <a:rPr lang="fr-FR" sz="3200" i="1" dirty="0" err="1">
                <a:latin typeface="Comic Sans MS" pitchFamily="66" charset="0"/>
                <a:sym typeface="Wingdings"/>
              </a:rPr>
              <a:t>mañana</a:t>
            </a:r>
            <a:r>
              <a:rPr lang="fr-FR" sz="3200" i="1" dirty="0">
                <a:latin typeface="Comic Sans MS" pitchFamily="66" charset="0"/>
                <a:sym typeface="Wingdings"/>
              </a:rPr>
              <a:t>, de la tarde, de la </a:t>
            </a:r>
            <a:r>
              <a:rPr lang="fr-FR" sz="3200" i="1" dirty="0" err="1">
                <a:latin typeface="Comic Sans MS" pitchFamily="66" charset="0"/>
                <a:sym typeface="Wingdings"/>
              </a:rPr>
              <a:t>noche</a:t>
            </a:r>
            <a:r>
              <a:rPr lang="fr-FR" sz="3200" dirty="0">
                <a:latin typeface="Comic Sans MS" pitchFamily="66" charset="0"/>
                <a:sym typeface="Wingdings"/>
              </a:rPr>
              <a:t>)</a:t>
            </a:r>
          </a:p>
          <a:p>
            <a:pPr>
              <a:buFont typeface="Wingdings"/>
              <a:buChar char="N"/>
            </a:pPr>
            <a:r>
              <a:rPr lang="fr-FR" sz="3200" dirty="0">
                <a:latin typeface="Comic Sans MS" pitchFamily="66" charset="0"/>
                <a:sym typeface="Wingdings"/>
              </a:rPr>
              <a:t> </a:t>
            </a:r>
            <a:r>
              <a:rPr lang="fr-FR" sz="3200" i="1" dirty="0">
                <a:latin typeface="Comic Sans MS" pitchFamily="66" charset="0"/>
                <a:sym typeface="Wingdings"/>
              </a:rPr>
              <a:t>la </a:t>
            </a:r>
            <a:r>
              <a:rPr lang="fr-FR" sz="3200" i="1" dirty="0" err="1">
                <a:latin typeface="Comic Sans MS" pitchFamily="66" charset="0"/>
                <a:sym typeface="Wingdings"/>
              </a:rPr>
              <a:t>noche</a:t>
            </a:r>
            <a:r>
              <a:rPr lang="fr-FR" sz="3200" i="1" dirty="0">
                <a:latin typeface="Comic Sans MS" pitchFamily="66" charset="0"/>
                <a:sym typeface="Wingdings"/>
              </a:rPr>
              <a:t> </a:t>
            </a:r>
            <a:r>
              <a:rPr lang="fr-FR" sz="3200" dirty="0">
                <a:latin typeface="Comic Sans MS" pitchFamily="66" charset="0"/>
                <a:sym typeface="Wingdings"/>
              </a:rPr>
              <a:t>commence à 20h.</a:t>
            </a:r>
          </a:p>
          <a:p>
            <a:pPr>
              <a:buFont typeface="Wingdings"/>
              <a:buChar char="N"/>
            </a:pPr>
            <a:r>
              <a:rPr lang="fr-FR" sz="3200" dirty="0">
                <a:latin typeface="Comic Sans MS" pitchFamily="66" charset="0"/>
                <a:sym typeface="Wingdings"/>
              </a:rPr>
              <a:t>Lorsqu’il y a des minutes après midi ou minuit, il faut penser 12h (son las </a:t>
            </a:r>
            <a:r>
              <a:rPr lang="fr-FR" sz="3200" dirty="0" err="1">
                <a:latin typeface="Comic Sans MS" pitchFamily="66" charset="0"/>
                <a:sym typeface="Wingdings"/>
              </a:rPr>
              <a:t>doce</a:t>
            </a:r>
            <a:r>
              <a:rPr lang="fr-FR" sz="3200" dirty="0">
                <a:latin typeface="Comic Sans MS" pitchFamily="66" charset="0"/>
                <a:sym typeface="Wingdings"/>
              </a:rPr>
              <a:t>)</a:t>
            </a:r>
          </a:p>
          <a:p>
            <a:r>
              <a:rPr lang="fr-FR" sz="3200" dirty="0">
                <a:latin typeface="Comic Sans MS" pitchFamily="66" charset="0"/>
                <a:sym typeface="Wingdings"/>
              </a:rPr>
              <a:t>Exemple: 12h20 = </a:t>
            </a:r>
            <a:r>
              <a:rPr lang="fr-FR" sz="3200" i="1" dirty="0">
                <a:latin typeface="Comic Sans MS" pitchFamily="66" charset="0"/>
                <a:sym typeface="Wingdings"/>
              </a:rPr>
              <a:t>son las </a:t>
            </a:r>
            <a:r>
              <a:rPr lang="fr-FR" sz="3200" i="1" dirty="0" err="1">
                <a:latin typeface="Comic Sans MS" pitchFamily="66" charset="0"/>
                <a:sym typeface="Wingdings"/>
              </a:rPr>
              <a:t>doce</a:t>
            </a:r>
            <a:r>
              <a:rPr lang="fr-FR" sz="3200" i="1" dirty="0">
                <a:latin typeface="Comic Sans MS" pitchFamily="66" charset="0"/>
                <a:sym typeface="Wingdings"/>
              </a:rPr>
              <a:t> y </a:t>
            </a:r>
            <a:r>
              <a:rPr lang="fr-FR" sz="3200" i="1" dirty="0" err="1">
                <a:latin typeface="Comic Sans MS" pitchFamily="66" charset="0"/>
                <a:sym typeface="Wingdings"/>
              </a:rPr>
              <a:t>veinte</a:t>
            </a:r>
            <a:endParaRPr lang="fr-FR" sz="3200" i="1" dirty="0">
              <a:latin typeface="Comic Sans MS" pitchFamily="66" charset="0"/>
              <a:sym typeface="Wingdings"/>
            </a:endParaRPr>
          </a:p>
          <a:p>
            <a:r>
              <a:rPr lang="fr-FR" sz="3200" dirty="0">
                <a:latin typeface="Comic Sans MS" pitchFamily="66" charset="0"/>
                <a:sym typeface="Wingdings"/>
              </a:rPr>
              <a:t>11h50 = </a:t>
            </a:r>
            <a:r>
              <a:rPr lang="fr-FR" sz="3200" i="1" dirty="0">
                <a:latin typeface="Comic Sans MS" pitchFamily="66" charset="0"/>
                <a:sym typeface="Wingdings"/>
              </a:rPr>
              <a:t>son las </a:t>
            </a:r>
            <a:r>
              <a:rPr lang="fr-FR" sz="3200" i="1" dirty="0" err="1">
                <a:latin typeface="Comic Sans MS" pitchFamily="66" charset="0"/>
                <a:sym typeface="Wingdings"/>
              </a:rPr>
              <a:t>doce</a:t>
            </a:r>
            <a:r>
              <a:rPr lang="fr-FR" sz="3200" i="1" dirty="0">
                <a:latin typeface="Comic Sans MS" pitchFamily="66" charset="0"/>
                <a:sym typeface="Wingdings"/>
              </a:rPr>
              <a:t> </a:t>
            </a:r>
            <a:r>
              <a:rPr lang="fr-FR" sz="3200" i="1" dirty="0" err="1">
                <a:latin typeface="Comic Sans MS" pitchFamily="66" charset="0"/>
                <a:sym typeface="Wingdings"/>
              </a:rPr>
              <a:t>menos</a:t>
            </a:r>
            <a:r>
              <a:rPr lang="fr-FR" sz="3200" i="1" dirty="0">
                <a:latin typeface="Comic Sans MS" pitchFamily="66" charset="0"/>
                <a:sym typeface="Wingdings"/>
              </a:rPr>
              <a:t> </a:t>
            </a:r>
            <a:r>
              <a:rPr lang="fr-FR" sz="3200" i="1" dirty="0" err="1">
                <a:latin typeface="Comic Sans MS" pitchFamily="66" charset="0"/>
                <a:sym typeface="Wingdings"/>
              </a:rPr>
              <a:t>diez</a:t>
            </a:r>
            <a:endParaRPr lang="fr-FR" sz="6000" i="1" dirty="0"/>
          </a:p>
        </p:txBody>
      </p:sp>
    </p:spTree>
    <p:extLst>
      <p:ext uri="{BB962C8B-B14F-4D97-AF65-F5344CB8AC3E}">
        <p14:creationId xmlns:p14="http://schemas.microsoft.com/office/powerpoint/2010/main" val="33368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9536" y="548680"/>
            <a:ext cx="2664296" cy="58326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4400" dirty="0">
                <a:latin typeface="AR BLANCA" pitchFamily="2" charset="0"/>
              </a:rPr>
              <a:t>11:35 =</a:t>
            </a:r>
          </a:p>
          <a:p>
            <a:pPr>
              <a:buNone/>
            </a:pPr>
            <a:r>
              <a:rPr lang="fr-FR" sz="4400" dirty="0">
                <a:latin typeface="AR BLANCA" pitchFamily="2" charset="0"/>
              </a:rPr>
              <a:t>19h15 =</a:t>
            </a:r>
          </a:p>
          <a:p>
            <a:pPr>
              <a:buNone/>
            </a:pPr>
            <a:r>
              <a:rPr lang="fr-FR" sz="4400" dirty="0">
                <a:latin typeface="AR BLANCA" pitchFamily="2" charset="0"/>
              </a:rPr>
              <a:t>17h05 =</a:t>
            </a:r>
          </a:p>
          <a:p>
            <a:pPr>
              <a:buNone/>
            </a:pPr>
            <a:r>
              <a:rPr lang="fr-FR" sz="4400" dirty="0">
                <a:latin typeface="AR BLANCA" pitchFamily="2" charset="0"/>
              </a:rPr>
              <a:t>16h30 =</a:t>
            </a:r>
          </a:p>
          <a:p>
            <a:pPr>
              <a:buNone/>
            </a:pPr>
            <a:r>
              <a:rPr lang="fr-FR" sz="4400" dirty="0">
                <a:latin typeface="AR BLANCA" pitchFamily="2" charset="0"/>
              </a:rPr>
              <a:t>3h25 =</a:t>
            </a:r>
          </a:p>
          <a:p>
            <a:pPr>
              <a:buNone/>
            </a:pPr>
            <a:r>
              <a:rPr lang="fr-FR" sz="4400" dirty="0">
                <a:latin typeface="AR BLANCA" pitchFamily="2" charset="0"/>
              </a:rPr>
              <a:t>23h40 =</a:t>
            </a:r>
          </a:p>
          <a:p>
            <a:pPr>
              <a:buNone/>
            </a:pPr>
            <a:r>
              <a:rPr lang="fr-FR" sz="4400" dirty="0">
                <a:latin typeface="AR BLANCA" pitchFamily="2" charset="0"/>
              </a:rPr>
              <a:t>9h20 =</a:t>
            </a:r>
          </a:p>
          <a:p>
            <a:pPr>
              <a:buNone/>
            </a:pPr>
            <a:endParaRPr lang="fr-FR" sz="4400" dirty="0">
              <a:latin typeface="AR BLANCA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35759" y="476673"/>
            <a:ext cx="760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Son las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doce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menos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veinticinco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de la tarde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91744" y="131980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Son las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siete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y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cuarto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de la tarde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17504" y="2033266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Son las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cinco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y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cinco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de la tarde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91744" y="2818715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Son las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cuatro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y media de la tarde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51345" y="3558502"/>
            <a:ext cx="7605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Son las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tres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y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veinticinco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de la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mañana</a:t>
            </a:r>
            <a:endParaRPr lang="fr-FR" sz="2800" b="1" dirty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91744" y="4240253"/>
            <a:ext cx="673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Son las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doce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menos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veinte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de la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noche</a:t>
            </a:r>
            <a:endParaRPr lang="fr-FR" sz="2800" b="1" dirty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640223" y="5014976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Son las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nueve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y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veinte</a:t>
            </a:r>
            <a:r>
              <a:rPr lang="fr-FR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de la </a:t>
            </a:r>
            <a:r>
              <a:rPr lang="fr-FR" sz="2800" b="1" dirty="0" err="1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mañana</a:t>
            </a:r>
            <a:endParaRPr lang="fr-FR" sz="2800" b="1" dirty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4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2243" y="298174"/>
            <a:ext cx="3061252" cy="63610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80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Por</a:t>
            </a:r>
            <a:r>
              <a:rPr lang="fr-RE" sz="2800" b="1" dirty="0">
                <a:solidFill>
                  <a:schemeClr val="tx1"/>
                </a:solidFill>
                <a:latin typeface="Tempus Sans ITC" panose="04020404030D07020202" pitchFamily="82" charset="0"/>
              </a:rPr>
              <a:t> la </a:t>
            </a:r>
            <a:r>
              <a:rPr lang="fr-RE" sz="2800" b="1" dirty="0" err="1">
                <a:solidFill>
                  <a:schemeClr val="tx1"/>
                </a:solidFill>
                <a:latin typeface="Tempus Sans ITC" panose="04020404030D07020202" pitchFamily="82" charset="0"/>
              </a:rPr>
              <a:t>noche</a:t>
            </a:r>
            <a:endParaRPr lang="fr-RE" sz="2800" b="1" dirty="0">
              <a:solidFill>
                <a:schemeClr val="tx1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905" r="3521" b="5658"/>
          <a:stretch/>
        </p:blipFill>
        <p:spPr>
          <a:xfrm>
            <a:off x="722243" y="1275107"/>
            <a:ext cx="3578088" cy="2410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2383" t="327" r="4615" b="4549"/>
          <a:stretch/>
        </p:blipFill>
        <p:spPr>
          <a:xfrm>
            <a:off x="4890052" y="1235114"/>
            <a:ext cx="2862470" cy="2450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 : coins arrondis 5"/>
          <p:cNvSpPr/>
          <p:nvPr/>
        </p:nvSpPr>
        <p:spPr>
          <a:xfrm>
            <a:off x="8865704" y="1556095"/>
            <a:ext cx="2776331" cy="715617"/>
          </a:xfrm>
          <a:prstGeom prst="roundRect">
            <a:avLst/>
          </a:prstGeom>
          <a:solidFill>
            <a:schemeClr val="bg1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</a:rPr>
              <a:t>Por</a:t>
            </a:r>
            <a:r>
              <a:rPr lang="fr-RE" b="1" dirty="0">
                <a:solidFill>
                  <a:schemeClr val="tx1"/>
                </a:solidFill>
              </a:rPr>
              <a:t> fin </a:t>
            </a:r>
            <a:r>
              <a:rPr lang="fr-RE" b="1" dirty="0" err="1">
                <a:solidFill>
                  <a:schemeClr val="tx1"/>
                </a:solidFill>
              </a:rPr>
              <a:t>Sebastián</a:t>
            </a:r>
            <a:r>
              <a:rPr lang="fr-RE" b="1" dirty="0">
                <a:solidFill>
                  <a:schemeClr val="tx1"/>
                </a:solidFill>
              </a:rPr>
              <a:t> se </a:t>
            </a:r>
            <a:r>
              <a:rPr lang="fr-RE" b="1" dirty="0" err="1">
                <a:solidFill>
                  <a:schemeClr val="tx1"/>
                </a:solidFill>
              </a:rPr>
              <a:t>acuesta</a:t>
            </a:r>
            <a:r>
              <a:rPr lang="fr-RE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Bulle narrative : rectangle à coins arrondis 4"/>
          <p:cNvSpPr/>
          <p:nvPr/>
        </p:nvSpPr>
        <p:spPr>
          <a:xfrm>
            <a:off x="8389489" y="298174"/>
            <a:ext cx="3198450" cy="887896"/>
          </a:xfrm>
          <a:prstGeom prst="wedgeRoundRectCallout">
            <a:avLst>
              <a:gd name="adj1" fmla="val -25805"/>
              <a:gd name="adj2" fmla="val 95336"/>
              <a:gd name="adj3" fmla="val 16667"/>
            </a:avLst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Qué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bueno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</a:t>
            </a:r>
            <a:r>
              <a:rPr lang="fr-RE" sz="2000" dirty="0" err="1">
                <a:solidFill>
                  <a:schemeClr val="tx1"/>
                </a:solidFill>
                <a:latin typeface="Ink Free" panose="03080402000500000000" pitchFamily="66" charset="0"/>
              </a:rPr>
              <a:t>estar</a:t>
            </a:r>
            <a:r>
              <a:rPr lang="fr-RE" sz="2000" dirty="0">
                <a:solidFill>
                  <a:schemeClr val="tx1"/>
                </a:solidFill>
                <a:latin typeface="Ink Free" panose="03080402000500000000" pitchFamily="66" charset="0"/>
              </a:rPr>
              <a:t> en la cama.</a:t>
            </a:r>
          </a:p>
        </p:txBody>
      </p:sp>
      <p:sp>
        <p:nvSpPr>
          <p:cNvPr id="7" name="Bulle narrative : rectangle 6"/>
          <p:cNvSpPr/>
          <p:nvPr/>
        </p:nvSpPr>
        <p:spPr>
          <a:xfrm>
            <a:off x="8389489" y="298174"/>
            <a:ext cx="3198450" cy="887896"/>
          </a:xfrm>
          <a:prstGeom prst="wedgeRectCallout">
            <a:avLst>
              <a:gd name="adj1" fmla="val -35341"/>
              <a:gd name="adj2" fmla="val 7940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dirty="0">
                <a:solidFill>
                  <a:schemeClr val="tx1"/>
                </a:solidFill>
                <a:latin typeface="Ink Free" panose="03080402000500000000" pitchFamily="66" charset="0"/>
              </a:rPr>
              <a:t>¿Os </a:t>
            </a:r>
            <a:r>
              <a:rPr lang="fr-RE" sz="2400" dirty="0" err="1">
                <a:solidFill>
                  <a:schemeClr val="tx1"/>
                </a:solidFill>
                <a:latin typeface="Ink Free" panose="03080402000500000000" pitchFamily="66" charset="0"/>
              </a:rPr>
              <a:t>gusta</a:t>
            </a:r>
            <a:r>
              <a:rPr lang="fr-RE" sz="2400" dirty="0">
                <a:solidFill>
                  <a:schemeClr val="tx1"/>
                </a:solidFill>
                <a:latin typeface="Ink Free" panose="03080402000500000000" pitchFamily="66" charset="0"/>
              </a:rPr>
              <a:t> la </a:t>
            </a:r>
            <a:r>
              <a:rPr lang="fr-RE" sz="2400" dirty="0" err="1">
                <a:solidFill>
                  <a:schemeClr val="tx1"/>
                </a:solidFill>
                <a:latin typeface="Ink Free" panose="03080402000500000000" pitchFamily="66" charset="0"/>
              </a:rPr>
              <a:t>cena</a:t>
            </a:r>
            <a:r>
              <a:rPr lang="fr-RE" sz="2400" dirty="0">
                <a:solidFill>
                  <a:schemeClr val="tx1"/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8" name="Rectangle : coins arrondis 7"/>
          <p:cNvSpPr/>
          <p:nvPr/>
        </p:nvSpPr>
        <p:spPr>
          <a:xfrm>
            <a:off x="8842789" y="1556095"/>
            <a:ext cx="2776331" cy="71561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</a:rPr>
              <a:t>Cena</a:t>
            </a:r>
            <a:r>
              <a:rPr lang="fr-RE" b="1" dirty="0">
                <a:solidFill>
                  <a:schemeClr val="tx1"/>
                </a:solidFill>
              </a:rPr>
              <a:t> con su </a:t>
            </a:r>
            <a:r>
              <a:rPr lang="fr-RE" b="1" dirty="0" err="1">
                <a:solidFill>
                  <a:schemeClr val="tx1"/>
                </a:solidFill>
              </a:rPr>
              <a:t>familia</a:t>
            </a:r>
            <a:r>
              <a:rPr lang="fr-RE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95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81 0.0412 L -0.11381 0.04143 C -0.11667 0.04143 -0.14909 0.04467 -0.15977 0.04699 C -0.16498 0.04815 -0.17019 0.04977 -0.17539 0.05115 C -0.17774 0.05231 -0.17982 0.05393 -0.18217 0.05509 C -0.18438 0.05602 -0.18672 0.05625 -0.18894 0.05694 C -0.19037 0.05764 -0.19193 0.05833 -0.19336 0.05903 C -0.1948 0.06111 -0.19623 0.06342 -0.19779 0.06504 C -0.19883 0.06597 -0.20013 0.06597 -0.20118 0.0669 C -0.20261 0.06828 -0.20834 0.07592 -0.20899 0.07685 C -0.21758 0.09004 -0.20691 0.07523 -0.21576 0.09097 C -0.21706 0.09328 -0.21888 0.09467 -0.22019 0.09676 C -0.22331 0.10185 -0.22566 0.10856 -0.22917 0.11273 C -0.23985 0.12546 -0.22019 0.10162 -0.24037 0.1287 C -0.24219 0.13102 -0.24414 0.1324 -0.24597 0.13472 C -0.24792 0.13703 -0.24961 0.14028 -0.25157 0.14259 C -0.25378 0.14537 -0.25612 0.14791 -0.25834 0.15069 C -0.26029 0.15324 -0.26185 0.15648 -0.26394 0.15856 C -0.26563 0.16041 -0.26771 0.16111 -0.26954 0.1625 C -0.27331 0.16574 -0.27722 0.16852 -0.28073 0.17245 C -0.28907 0.1824 -0.2849 0.1787 -0.29297 0.18449 C -0.29414 0.18657 -0.29506 0.18889 -0.29636 0.19051 C -0.29883 0.19352 -0.30144 0.1949 -0.30417 0.19653 C -0.31407 0.21967 -0.30157 0.19097 -0.31094 0.21041 C -0.31211 0.21296 -0.31316 0.21574 -0.31433 0.21828 C -0.31511 0.22037 -0.31563 0.22268 -0.31654 0.2243 C -0.31836 0.22754 -0.32084 0.22916 -0.32331 0.23032 C -0.32513 0.23102 -0.32878 0.2324 -0.32878 0.23264 L -0.32878 0.2324 " pathEditMode="relative" rAng="0" ptsTypes="AAAAAAAAAAAAAAAAAAAAAAAAAAA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956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 0.04745 L 0.0052 0.04745 C 0.00182 0.04791 -0.00157 0.04814 -0.00495 0.0493 C -0.0073 0.05023 -0.00938 0.05254 -0.01159 0.05324 C -0.01836 0.05532 -0.02513 0.05578 -0.03178 0.0574 C -0.03633 0.05833 -0.04076 0.05972 -0.04519 0.06134 C -0.04896 0.0625 -0.05261 0.06435 -0.05638 0.06527 C -0.06381 0.06712 -0.07136 0.06736 -0.07878 0.06921 C -0.08138 0.0699 -0.08399 0.07037 -0.08659 0.07129 C -0.09401 0.07361 -0.09844 0.07592 -0.1056 0.07708 C -0.1112 0.078 -0.1168 0.07847 -0.1224 0.07916 C -0.12539 0.08055 -0.12839 0.08217 -0.13138 0.0831 C -0.13399 0.08402 -0.13659 0.08449 -0.1392 0.08518 C -0.14336 0.08611 -0.1517 0.08773 -0.15599 0.08912 C -0.16316 0.09143 -0.16719 0.09351 -0.17396 0.09513 C -0.17722 0.09583 -0.1806 0.09652 -0.18399 0.09699 C -0.18803 0.09907 -0.19219 0.10138 -0.19623 0.103 C -0.19883 0.10416 -0.20157 0.10416 -0.20417 0.10509 C -0.20756 0.10625 -0.21745 0.1118 -0.21862 0.11296 C -0.22058 0.11504 -0.2224 0.11689 -0.22422 0.11898 C -0.22657 0.12152 -0.22865 0.12453 -0.23099 0.12685 C -0.23243 0.12847 -0.23399 0.12962 -0.23542 0.13101 C -0.2431 0.15138 -0.23047 0.11921 -0.24219 0.14282 C -0.24467 0.14791 -0.24649 0.15648 -0.24779 0.16273 C -0.24818 0.16481 -0.24883 0.16666 -0.24883 0.16875 C -0.24922 0.18148 -0.24883 0.19398 -0.24883 0.20671 L -0.24883 0.20671 " pathEditMode="relative" ptsTypes="AAAAAAAAAAAAAAAAAAAAAAAAAAA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5 0.04862 L -0.10795 0.04885 C -0.203 0.03727 -0.13659 0.04468 -0.36862 0.05024 C -0.37787 0.05047 -0.39597 0.05371 -0.39597 0.05371 C -0.40066 0.0551 -0.40534 0.05741 -0.41016 0.05834 C -0.41836 0.06042 -0.43529 0.06181 -0.43529 0.06204 C -0.4392 0.06389 -0.44323 0.06667 -0.44727 0.06852 C -0.45 0.06968 -0.45313 0.06945 -0.45599 0.07038 C -0.46107 0.0713 -0.46628 0.072 -0.47123 0.07362 C -0.51563 0.08704 -0.475 0.07801 -0.51055 0.08496 C -0.51316 0.08612 -0.51563 0.08704 -0.51823 0.0882 C -0.52071 0.08982 -0.52318 0.0919 -0.52579 0.09352 C -0.52943 0.09538 -0.53217 0.09468 -0.53555 0.09676 C -0.53789 0.09815 -0.53985 0.10047 -0.54219 0.10163 C -0.54493 0.10325 -0.55092 0.10487 -0.55092 0.1051 C -0.55313 0.10672 -0.55534 0.10811 -0.55743 0.10996 C -0.55847 0.11088 -0.55951 0.1125 -0.56068 0.1132 C -0.56667 0.11806 -0.56928 0.11621 -0.57487 0.12477 C -0.58308 0.13727 -0.57539 0.12686 -0.5836 0.13473 C -0.59102 0.14213 -0.58464 0.13843 -0.59232 0.14121 C -0.59349 0.14329 -0.59428 0.14538 -0.59558 0.14653 C -0.59662 0.14746 -0.59792 0.14746 -0.59883 0.14815 C -0.6 0.14908 -0.60105 0.15047 -0.60222 0.15139 C -0.60352 0.15255 -0.60508 0.15348 -0.60651 0.15463 C -0.61407 0.16181 -0.60782 0.15811 -0.61407 0.16135 C -0.61524 0.16227 -0.61628 0.16366 -0.61745 0.16459 C -0.61849 0.16551 -0.61967 0.16528 -0.62071 0.16621 C -0.62201 0.16783 -0.62292 0.16991 -0.62396 0.1713 C -0.62539 0.17338 -0.62709 0.17454 -0.62839 0.17639 C -0.62904 0.17755 -0.63308 0.18565 -0.63373 0.18774 C -0.63464 0.19005 -0.63516 0.1926 -0.63594 0.19468 C -0.63659 0.19653 -0.63803 0.19769 -0.63829 0.19954 C -0.63855 0.2051 -0.63829 0.21065 -0.63829 0.21621 L -0.63829 0.21667 " pathEditMode="relative" rAng="0" ptsTypes="AAAAAAAAAAAAAAAAAAAAAAAAAAAAAAAAAA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3" y="810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 0.05509 L -0.0586 0.05532 C -0.11471 0.04953 -0.03581 0.0574 -0.11354 0.05069 C -0.11992 0.05023 -0.12604 0.0493 -0.13242 0.04884 L -0.28555 0.05069 C -0.29349 0.05115 -0.30117 0.05694 -0.30899 0.05972 C -0.3336 0.06782 -0.32878 0.06574 -0.35365 0.06828 C -0.36263 0.07176 -0.37149 0.07615 -0.38047 0.07916 C -0.40625 0.0875 -0.40208 0.07754 -0.4319 0.09861 C -0.44154 0.10555 -0.44557 0.10902 -0.45534 0.11412 C -0.4586 0.11574 -0.46211 0.11666 -0.46537 0.11852 C -0.46914 0.12014 -0.47279 0.12291 -0.47656 0.125 C -0.47995 0.12662 -0.48333 0.12708 -0.48672 0.12939 C -0.51576 0.14838 -0.49727 0.14189 -0.51458 0.14676 C -0.51784 0.14884 -0.52123 0.15162 -0.52461 0.15324 C -0.53646 0.15902 -0.52865 0.15092 -0.54141 0.15972 C -0.54375 0.16157 -0.5457 0.16458 -0.54805 0.16643 C -0.54987 0.16759 -0.55182 0.16759 -0.55365 0.16852 C -0.55964 0.17152 -0.56589 0.17268 -0.57149 0.17731 C -0.57448 0.17963 -0.57878 0.18264 -0.58151 0.18588 C -0.5832 0.18796 -0.58451 0.19074 -0.58607 0.19236 C -0.5875 0.19421 -0.58919 0.1949 -0.5905 0.19676 C -0.59727 0.20555 -0.59401 0.20486 -0.60065 0.20995 C -0.60729 0.21527 -0.60599 0.21319 -0.61185 0.21643 C -0.61289 0.21713 -0.61393 0.21828 -0.61511 0.21852 C -0.61732 0.21967 -0.61966 0.22014 -0.62188 0.22083 C -0.63386 0.22523 -0.63138 0.21852 -0.63399 0.22963 L -0.63399 0.23009 " pathEditMode="relative" rAng="0" ptsTypes="AAAAAAAAAAAAAAAAAAAAAAAAAAAA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76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narrative : ronde 1"/>
          <p:cNvSpPr/>
          <p:nvPr/>
        </p:nvSpPr>
        <p:spPr>
          <a:xfrm>
            <a:off x="602321" y="78243"/>
            <a:ext cx="3273287" cy="2173356"/>
          </a:xfrm>
          <a:prstGeom prst="wedgeEllipseCallout">
            <a:avLst>
              <a:gd name="adj1" fmla="val 71070"/>
              <a:gd name="adj2" fmla="val -13110"/>
            </a:avLst>
          </a:prstGeom>
          <a:solidFill>
            <a:srgbClr val="CCFF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4000" dirty="0">
                <a:solidFill>
                  <a:schemeClr val="tx1"/>
                </a:solidFill>
                <a:latin typeface="Coco Flowers" pitchFamily="50" charset="0"/>
              </a:rPr>
              <a:t>¿</a:t>
            </a:r>
            <a:r>
              <a:rPr lang="fr-RE" sz="4000" dirty="0" err="1">
                <a:solidFill>
                  <a:schemeClr val="tx1"/>
                </a:solidFill>
                <a:latin typeface="Coco Flowers" pitchFamily="50" charset="0"/>
              </a:rPr>
              <a:t>Qué</a:t>
            </a:r>
            <a:r>
              <a:rPr lang="fr-RE" sz="4000" dirty="0">
                <a:solidFill>
                  <a:schemeClr val="tx1"/>
                </a:solidFill>
                <a:latin typeface="Coco Flowers" pitchFamily="50" charset="0"/>
              </a:rPr>
              <a:t> </a:t>
            </a:r>
            <a:r>
              <a:rPr lang="fr-RE" sz="4000" dirty="0" err="1">
                <a:solidFill>
                  <a:schemeClr val="tx1"/>
                </a:solidFill>
                <a:latin typeface="Coco Flowers" pitchFamily="50" charset="0"/>
              </a:rPr>
              <a:t>hora</a:t>
            </a:r>
            <a:r>
              <a:rPr lang="fr-RE" sz="4000" dirty="0">
                <a:solidFill>
                  <a:schemeClr val="tx1"/>
                </a:solidFill>
                <a:latin typeface="Coco Flowers" pitchFamily="50" charset="0"/>
              </a:rPr>
              <a:t> es en…?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204">
            <a:off x="10195891" y="481283"/>
            <a:ext cx="1134717" cy="11347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68209" y="314866"/>
            <a:ext cx="2319131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RE" sz="3200" dirty="0" err="1">
                <a:latin typeface="Ink Free" panose="03080402000500000000" pitchFamily="66" charset="0"/>
              </a:rPr>
              <a:t>Escucha</a:t>
            </a:r>
            <a:r>
              <a:rPr lang="fr-RE" sz="3200" dirty="0">
                <a:latin typeface="Ink Free" panose="03080402000500000000" pitchFamily="66" charset="0"/>
              </a:rPr>
              <a:t> y di </a:t>
            </a:r>
            <a:r>
              <a:rPr lang="fr-RE" sz="3200" dirty="0" err="1">
                <a:latin typeface="Ink Free" panose="03080402000500000000" pitchFamily="66" charset="0"/>
              </a:rPr>
              <a:t>qué</a:t>
            </a:r>
            <a:r>
              <a:rPr lang="fr-RE" sz="3200" dirty="0">
                <a:latin typeface="Ink Free" panose="03080402000500000000" pitchFamily="66" charset="0"/>
              </a:rPr>
              <a:t> </a:t>
            </a:r>
            <a:r>
              <a:rPr lang="fr-RE" sz="3200" dirty="0" err="1">
                <a:latin typeface="Ink Free" panose="03080402000500000000" pitchFamily="66" charset="0"/>
              </a:rPr>
              <a:t>hora</a:t>
            </a:r>
            <a:r>
              <a:rPr lang="fr-RE" sz="3200" dirty="0">
                <a:latin typeface="Ink Free" panose="03080402000500000000" pitchFamily="66" charset="0"/>
              </a:rPr>
              <a:t> es en </a:t>
            </a:r>
            <a:r>
              <a:rPr lang="fr-RE" sz="3200" dirty="0" err="1">
                <a:latin typeface="Ink Free" panose="03080402000500000000" pitchFamily="66" charset="0"/>
              </a:rPr>
              <a:t>cada</a:t>
            </a:r>
            <a:r>
              <a:rPr lang="fr-RE" sz="3200" dirty="0">
                <a:latin typeface="Ink Free" panose="03080402000500000000" pitchFamily="66" charset="0"/>
              </a:rPr>
              <a:t> </a:t>
            </a:r>
            <a:r>
              <a:rPr lang="fr-RE" sz="3200" dirty="0" err="1">
                <a:latin typeface="Ink Free" panose="03080402000500000000" pitchFamily="66" charset="0"/>
              </a:rPr>
              <a:t>lugar</a:t>
            </a:r>
            <a:endParaRPr lang="fr-RE" sz="3200" dirty="0">
              <a:latin typeface="Ink Free" panose="03080402000500000000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5" y="2384638"/>
            <a:ext cx="3008244" cy="2006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62" y="2018673"/>
            <a:ext cx="2842591" cy="2131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94" y="2606109"/>
            <a:ext cx="3566699" cy="2006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9" y="4464477"/>
            <a:ext cx="2921276" cy="1957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0" y="3795687"/>
            <a:ext cx="3158002" cy="104860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060173" y="4013349"/>
            <a:ext cx="1842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sz="3200" dirty="0">
                <a:latin typeface="AR DARLING" panose="02000000000000000000" pitchFamily="2" charset="0"/>
              </a:rPr>
              <a:t>CUBA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84" y="3372650"/>
            <a:ext cx="2642487" cy="87742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750247" y="3493126"/>
            <a:ext cx="1868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sz="2800" dirty="0">
                <a:latin typeface="AR DARLING" panose="02000000000000000000" pitchFamily="2" charset="0"/>
              </a:rPr>
              <a:t>BOLIVIA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39" y="4150616"/>
            <a:ext cx="3158002" cy="1048603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8680174" y="4319989"/>
            <a:ext cx="208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sz="3200" dirty="0">
                <a:latin typeface="AR DARLING" panose="02000000000000000000" pitchFamily="2" charset="0"/>
              </a:rPr>
              <a:t>ESPAÑA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28" y="5854323"/>
            <a:ext cx="2654058" cy="88127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872827" y="606412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sz="2000" dirty="0">
                <a:latin typeface="AR DARLING" panose="02000000000000000000" pitchFamily="2" charset="0"/>
              </a:rPr>
              <a:t>MÉXICO</a:t>
            </a:r>
            <a:endParaRPr lang="fr-RE" sz="2400" dirty="0">
              <a:latin typeface="AR DARLING" panose="02000000000000000000" pitchFamily="2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10">
            <a:off x="10216109" y="2227164"/>
            <a:ext cx="1683027" cy="1262270"/>
          </a:xfrm>
          <a:prstGeom prst="rect">
            <a:avLst/>
          </a:prstGeom>
        </p:spPr>
      </p:pic>
      <p:sp>
        <p:nvSpPr>
          <p:cNvPr id="27" name="Rectangle : coins arrondis 26"/>
          <p:cNvSpPr/>
          <p:nvPr/>
        </p:nvSpPr>
        <p:spPr>
          <a:xfrm rot="21311687">
            <a:off x="7425706" y="2665399"/>
            <a:ext cx="1470991" cy="8236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800" dirty="0">
                <a:solidFill>
                  <a:schemeClr val="tx1"/>
                </a:solidFill>
              </a:rPr>
              <a:t>16:15</a:t>
            </a:r>
          </a:p>
        </p:txBody>
      </p:sp>
      <p:sp>
        <p:nvSpPr>
          <p:cNvPr id="28" name="Rectangle : coins arrondis 27"/>
          <p:cNvSpPr/>
          <p:nvPr/>
        </p:nvSpPr>
        <p:spPr>
          <a:xfrm rot="21311687">
            <a:off x="3795169" y="4341527"/>
            <a:ext cx="1470991" cy="8236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800" dirty="0">
                <a:solidFill>
                  <a:schemeClr val="tx1"/>
                </a:solidFill>
              </a:rPr>
              <a:t>6:30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8581">
            <a:off x="6163252" y="4464064"/>
            <a:ext cx="1361670" cy="1361670"/>
          </a:xfrm>
          <a:prstGeom prst="rect">
            <a:avLst/>
          </a:prstGeom>
        </p:spPr>
      </p:pic>
      <p:sp>
        <p:nvSpPr>
          <p:cNvPr id="31" name="Rectangle : coins arrondis 30"/>
          <p:cNvSpPr/>
          <p:nvPr/>
        </p:nvSpPr>
        <p:spPr>
          <a:xfrm rot="21311687">
            <a:off x="3857546" y="1721379"/>
            <a:ext cx="1470991" cy="8236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800" dirty="0">
                <a:solidFill>
                  <a:schemeClr val="tx1"/>
                </a:solidFill>
              </a:rPr>
              <a:t>15:35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48"/>
          <a:stretch/>
        </p:blipFill>
        <p:spPr>
          <a:xfrm rot="1000093">
            <a:off x="6089795" y="1557377"/>
            <a:ext cx="1155424" cy="1358645"/>
          </a:xfrm>
          <a:prstGeom prst="rect">
            <a:avLst/>
          </a:prstGeom>
        </p:spPr>
      </p:pic>
      <p:sp>
        <p:nvSpPr>
          <p:cNvPr id="35" name="Rectangle : coins arrondis 34"/>
          <p:cNvSpPr/>
          <p:nvPr/>
        </p:nvSpPr>
        <p:spPr>
          <a:xfrm rot="21311687">
            <a:off x="178222" y="2279986"/>
            <a:ext cx="1470991" cy="8236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800" dirty="0">
                <a:solidFill>
                  <a:schemeClr val="tx1"/>
                </a:solidFill>
              </a:rPr>
              <a:t>13:00/</a:t>
            </a:r>
          </a:p>
          <a:p>
            <a:pPr algn="ctr"/>
            <a:r>
              <a:rPr lang="fr-RE" sz="2800" dirty="0">
                <a:solidFill>
                  <a:schemeClr val="tx1"/>
                </a:solidFill>
              </a:rPr>
              <a:t>1:00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366">
            <a:off x="2666323" y="2275580"/>
            <a:ext cx="1142213" cy="1148387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838919"/>
            <a:ext cx="27432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1" y="5952627"/>
            <a:ext cx="2654058" cy="881270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1221304" y="6162429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sz="2000" dirty="0" err="1">
                <a:latin typeface="AR DARLING" panose="02000000000000000000" pitchFamily="2" charset="0"/>
              </a:rPr>
              <a:t>canarias</a:t>
            </a:r>
            <a:endParaRPr lang="fr-RE" sz="2400" dirty="0">
              <a:latin typeface="AR DARLING" panose="02000000000000000000" pitchFamily="2" charset="0"/>
            </a:endParaRPr>
          </a:p>
        </p:txBody>
      </p:sp>
      <p:sp>
        <p:nvSpPr>
          <p:cNvPr id="44" name="Rectangle : coins arrondis 43"/>
          <p:cNvSpPr/>
          <p:nvPr/>
        </p:nvSpPr>
        <p:spPr>
          <a:xfrm rot="1318932">
            <a:off x="2284120" y="4869361"/>
            <a:ext cx="1470991" cy="8236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800" dirty="0">
                <a:solidFill>
                  <a:schemeClr val="tx1"/>
                </a:solidFill>
              </a:rPr>
              <a:t>20:45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43">
            <a:off x="184119" y="4853733"/>
            <a:ext cx="1041801" cy="10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2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  <p:bldP spid="35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058C3D7-A5F2-453C-A72C-46194F75D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7" t="20663" r="51413" b="16311"/>
          <a:stretch/>
        </p:blipFill>
        <p:spPr>
          <a:xfrm>
            <a:off x="954158" y="184922"/>
            <a:ext cx="5035288" cy="6488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Étoile : 6 branches 2">
            <a:extLst>
              <a:ext uri="{FF2B5EF4-FFF2-40B4-BE49-F238E27FC236}">
                <a16:creationId xmlns:a16="http://schemas.microsoft.com/office/drawing/2014/main" id="{34570382-5208-4CB3-BE0C-747449549D19}"/>
              </a:ext>
            </a:extLst>
          </p:cNvPr>
          <p:cNvSpPr/>
          <p:nvPr/>
        </p:nvSpPr>
        <p:spPr>
          <a:xfrm>
            <a:off x="7421216" y="1060174"/>
            <a:ext cx="3816626" cy="3617844"/>
          </a:xfrm>
          <a:prstGeom prst="star6">
            <a:avLst/>
          </a:prstGeom>
          <a:solidFill>
            <a:srgbClr val="FFFF00"/>
          </a:solidFill>
          <a:ln w="5715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>
                <a:solidFill>
                  <a:schemeClr val="tx1"/>
                </a:solidFill>
                <a:latin typeface="MagicBeauty" panose="02000500000000000000" pitchFamily="2" charset="0"/>
              </a:rPr>
              <a:t>La </a:t>
            </a:r>
            <a:r>
              <a:rPr lang="fr-FR" sz="4800" dirty="0" err="1">
                <a:solidFill>
                  <a:schemeClr val="tx1"/>
                </a:solidFill>
                <a:latin typeface="MagicBeauty" panose="02000500000000000000" pitchFamily="2" charset="0"/>
              </a:rPr>
              <a:t>rutina</a:t>
            </a:r>
            <a:r>
              <a:rPr lang="fr-FR" sz="4800" dirty="0">
                <a:solidFill>
                  <a:schemeClr val="tx1"/>
                </a:solidFill>
                <a:latin typeface="MagicBeauty" panose="02000500000000000000" pitchFamily="2" charset="0"/>
              </a:rPr>
              <a:t> </a:t>
            </a:r>
            <a:r>
              <a:rPr lang="fr-FR" sz="4800" dirty="0" err="1">
                <a:solidFill>
                  <a:schemeClr val="tx1"/>
                </a:solidFill>
                <a:latin typeface="MagicBeauty" panose="02000500000000000000" pitchFamily="2" charset="0"/>
              </a:rPr>
              <a:t>diaria</a:t>
            </a:r>
            <a:r>
              <a:rPr lang="fr-FR" sz="4800" dirty="0">
                <a:solidFill>
                  <a:schemeClr val="tx1"/>
                </a:solidFill>
                <a:latin typeface="MagicBeauty" panose="02000500000000000000" pitchFamily="2" charset="0"/>
              </a:rPr>
              <a:t> de Felipe</a:t>
            </a:r>
          </a:p>
        </p:txBody>
      </p:sp>
    </p:spTree>
    <p:extLst>
      <p:ext uri="{BB962C8B-B14F-4D97-AF65-F5344CB8AC3E}">
        <p14:creationId xmlns:p14="http://schemas.microsoft.com/office/powerpoint/2010/main" val="534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4566" y="5072405"/>
            <a:ext cx="7560840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Comic Sans MS" pitchFamily="66" charset="0"/>
              </a:rPr>
              <a:t>Tu auras quelques  secondes pour trouver l’activité et l’heure</a:t>
            </a:r>
            <a:endParaRPr lang="es-ES_tradnl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Rectangle : coins arrondis 8"/>
          <p:cNvSpPr/>
          <p:nvPr/>
        </p:nvSpPr>
        <p:spPr>
          <a:xfrm>
            <a:off x="530087" y="821635"/>
            <a:ext cx="6785113" cy="1431235"/>
          </a:xfrm>
          <a:prstGeom prst="roundRect">
            <a:avLst/>
          </a:prstGeom>
          <a:solidFill>
            <a:srgbClr val="66FFFF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7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</a:t>
            </a:r>
            <a:r>
              <a:rPr lang="fr-RE" sz="72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Qué</a:t>
            </a:r>
            <a:r>
              <a:rPr lang="fr-RE" sz="7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RE" sz="72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hace</a:t>
            </a:r>
            <a:r>
              <a:rPr lang="fr-RE" sz="7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?</a:t>
            </a:r>
          </a:p>
        </p:txBody>
      </p:sp>
      <p:sp>
        <p:nvSpPr>
          <p:cNvPr id="10" name="Rectangle : coins arrondis 9"/>
          <p:cNvSpPr/>
          <p:nvPr/>
        </p:nvSpPr>
        <p:spPr>
          <a:xfrm>
            <a:off x="4207565" y="2749826"/>
            <a:ext cx="6785113" cy="1431235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7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¿A </a:t>
            </a:r>
            <a:r>
              <a:rPr lang="fr-RE" sz="72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qué</a:t>
            </a:r>
            <a:r>
              <a:rPr lang="fr-RE" sz="7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RE" sz="72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hora</a:t>
            </a:r>
            <a:r>
              <a:rPr lang="fr-RE" sz="7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5389989"/>
      </p:ext>
    </p:extLst>
  </p:cSld>
  <p:clrMapOvr>
    <a:masterClrMapping/>
  </p:clrMapOvr>
  <p:transition advTm="10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34218" y="424380"/>
            <a:ext cx="7772400" cy="1357321"/>
          </a:xfrm>
        </p:spPr>
        <p:txBody>
          <a:bodyPr/>
          <a:lstStyle/>
          <a:p>
            <a:r>
              <a:rPr lang="fr-FR" dirty="0">
                <a:latin typeface="Comic Sans MS" pitchFamily="66" charset="0"/>
              </a:rPr>
              <a:t>SE   DESPIERTA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8751" y="3405809"/>
            <a:ext cx="6200796" cy="1300623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Comic Sans MS" pitchFamily="66" charset="0"/>
              </a:rPr>
              <a:t>A  LAS  SEIS  Y  MEDIA  DE  LA MAÑANA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1443" y="1928803"/>
            <a:ext cx="2908649" cy="2777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576294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92966" y="598605"/>
            <a:ext cx="7772400" cy="1357321"/>
          </a:xfrm>
        </p:spPr>
        <p:txBody>
          <a:bodyPr/>
          <a:lstStyle/>
          <a:p>
            <a:r>
              <a:rPr lang="fr-FR" dirty="0">
                <a:latin typeface="Comic Sans MS" pitchFamily="66" charset="0"/>
              </a:rPr>
              <a:t>SE    LEVANTA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5874" y="892952"/>
            <a:ext cx="6233088" cy="4754754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4000" dirty="0">
                <a:solidFill>
                  <a:srgbClr val="FF0000"/>
                </a:solidFill>
                <a:latin typeface="Comic Sans MS" pitchFamily="66" charset="0"/>
              </a:rPr>
              <a:t>A   LAS  SIETE  MENOS   CUARTO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6164" y="2290128"/>
            <a:ext cx="3357578" cy="3357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à coins arrondis 4"/>
          <p:cNvSpPr/>
          <p:nvPr/>
        </p:nvSpPr>
        <p:spPr>
          <a:xfrm>
            <a:off x="7378962" y="2413692"/>
            <a:ext cx="178595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06:45</a:t>
            </a:r>
          </a:p>
        </p:txBody>
      </p:sp>
    </p:spTree>
    <p:extLst>
      <p:ext uri="{BB962C8B-B14F-4D97-AF65-F5344CB8AC3E}">
        <p14:creationId xmlns:p14="http://schemas.microsoft.com/office/powerpoint/2010/main" val="2435140195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3869" y="545799"/>
            <a:ext cx="7772400" cy="928693"/>
          </a:xfrm>
        </p:spPr>
        <p:txBody>
          <a:bodyPr/>
          <a:lstStyle/>
          <a:p>
            <a:r>
              <a:rPr lang="fr-FR" dirty="0">
                <a:latin typeface="Comic Sans MS" pitchFamily="66" charset="0"/>
              </a:rPr>
              <a:t>SE     DUCHA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54011" y="936843"/>
            <a:ext cx="8143932" cy="5214974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4000" dirty="0">
                <a:solidFill>
                  <a:srgbClr val="FF0000"/>
                </a:solidFill>
                <a:latin typeface="Comic Sans MS" pitchFamily="66" charset="0"/>
              </a:rPr>
              <a:t>A     LAS   SIETE   Y  CUARTO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466" y="1474492"/>
            <a:ext cx="2438403" cy="2761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à coins arrondis 10"/>
          <p:cNvSpPr/>
          <p:nvPr/>
        </p:nvSpPr>
        <p:spPr>
          <a:xfrm>
            <a:off x="2539631" y="2758512"/>
            <a:ext cx="1428760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07:15</a:t>
            </a:r>
          </a:p>
        </p:txBody>
      </p:sp>
    </p:spTree>
    <p:extLst>
      <p:ext uri="{BB962C8B-B14F-4D97-AF65-F5344CB8AC3E}">
        <p14:creationId xmlns:p14="http://schemas.microsoft.com/office/powerpoint/2010/main" val="3133521543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1273" y="607211"/>
            <a:ext cx="7772400" cy="1357297"/>
          </a:xfrm>
        </p:spPr>
        <p:txBody>
          <a:bodyPr/>
          <a:lstStyle/>
          <a:p>
            <a:r>
              <a:rPr lang="fr-FR" dirty="0">
                <a:latin typeface="Comic Sans MS" pitchFamily="66" charset="0"/>
              </a:rPr>
              <a:t>SE     VISTE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5721" y="459859"/>
            <a:ext cx="6400800" cy="5143536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>
              <a:latin typeface="Comic Sans MS" pitchFamily="66" charset="0"/>
            </a:endParaRPr>
          </a:p>
          <a:p>
            <a:r>
              <a:rPr lang="fr-FR" sz="4000" dirty="0">
                <a:solidFill>
                  <a:srgbClr val="FF0000"/>
                </a:solidFill>
                <a:latin typeface="Comic Sans MS" pitchFamily="66" charset="0"/>
              </a:rPr>
              <a:t>A    LAS  OCHO   MENOS   DIEZ</a:t>
            </a:r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9225" y="1357299"/>
            <a:ext cx="1785950" cy="3348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à coins arrondis 4"/>
          <p:cNvSpPr/>
          <p:nvPr/>
        </p:nvSpPr>
        <p:spPr>
          <a:xfrm>
            <a:off x="9267820" y="4516891"/>
            <a:ext cx="1428760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07:50</a:t>
            </a:r>
          </a:p>
        </p:txBody>
      </p:sp>
    </p:spTree>
    <p:extLst>
      <p:ext uri="{BB962C8B-B14F-4D97-AF65-F5344CB8AC3E}">
        <p14:creationId xmlns:p14="http://schemas.microsoft.com/office/powerpoint/2010/main" val="3190630896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75991" y="491040"/>
            <a:ext cx="7772400" cy="1285883"/>
          </a:xfrm>
        </p:spPr>
        <p:txBody>
          <a:bodyPr/>
          <a:lstStyle/>
          <a:p>
            <a:r>
              <a:rPr lang="fr-FR" dirty="0">
                <a:latin typeface="Comic Sans MS" pitchFamily="66" charset="0"/>
              </a:rPr>
              <a:t>SE    PEINA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790277" y="1232233"/>
            <a:ext cx="7358114" cy="4572032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4000" dirty="0">
                <a:solidFill>
                  <a:srgbClr val="FF0000"/>
                </a:solidFill>
                <a:latin typeface="Comic Sans MS" pitchFamily="66" charset="0"/>
              </a:rPr>
              <a:t>A    LAS     OCHO  MENOS CINCO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35" y="1232233"/>
            <a:ext cx="3314133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à coins arrondis 5"/>
          <p:cNvSpPr/>
          <p:nvPr/>
        </p:nvSpPr>
        <p:spPr>
          <a:xfrm>
            <a:off x="2758043" y="2013794"/>
            <a:ext cx="164307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07:55</a:t>
            </a:r>
          </a:p>
        </p:txBody>
      </p:sp>
    </p:spTree>
    <p:extLst>
      <p:ext uri="{BB962C8B-B14F-4D97-AF65-F5344CB8AC3E}">
        <p14:creationId xmlns:p14="http://schemas.microsoft.com/office/powerpoint/2010/main" val="4258871489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67609" y="491281"/>
            <a:ext cx="7772400" cy="1000131"/>
          </a:xfrm>
        </p:spPr>
        <p:txBody>
          <a:bodyPr/>
          <a:lstStyle/>
          <a:p>
            <a:r>
              <a:rPr lang="fr-FR" dirty="0">
                <a:latin typeface="Comic Sans MS" pitchFamily="66" charset="0"/>
              </a:rPr>
              <a:t>DESAYUNA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39209" y="1113582"/>
            <a:ext cx="6400800" cy="4352940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4000" dirty="0">
                <a:solidFill>
                  <a:srgbClr val="FF0000"/>
                </a:solidFill>
                <a:latin typeface="Comic Sans MS" pitchFamily="66" charset="0"/>
              </a:rPr>
              <a:t>A  LAS  OCHO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913" y="1645949"/>
            <a:ext cx="2671774" cy="2764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522016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214292"/>
            <a:ext cx="7772400" cy="1214445"/>
          </a:xfrm>
        </p:spPr>
        <p:txBody>
          <a:bodyPr/>
          <a:lstStyle/>
          <a:p>
            <a:r>
              <a:rPr lang="fr-FR" dirty="0">
                <a:latin typeface="Comic Sans MS" pitchFamily="66" charset="0"/>
              </a:rPr>
              <a:t>VA   AL   COLEGIO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43808" y="2247473"/>
            <a:ext cx="7772400" cy="4929222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3600" dirty="0">
                <a:solidFill>
                  <a:srgbClr val="FF0000"/>
                </a:solidFill>
                <a:latin typeface="Comic Sans MS" pitchFamily="66" charset="0"/>
              </a:rPr>
              <a:t>A </a:t>
            </a:r>
            <a:r>
              <a:rPr lang="fr-FR" sz="3600" dirty="0">
                <a:latin typeface="Comic Sans MS" pitchFamily="66" charset="0"/>
              </a:rPr>
              <a:t> </a:t>
            </a:r>
            <a:r>
              <a:rPr lang="fr-FR" sz="3600" dirty="0">
                <a:solidFill>
                  <a:srgbClr val="FF0000"/>
                </a:solidFill>
                <a:latin typeface="Comic Sans MS" pitchFamily="66" charset="0"/>
              </a:rPr>
              <a:t>LAS  NUEVE  MENOS VEINTE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7438" y="1785927"/>
            <a:ext cx="2143140" cy="3049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à coins arrondis 4"/>
          <p:cNvSpPr/>
          <p:nvPr/>
        </p:nvSpPr>
        <p:spPr>
          <a:xfrm>
            <a:off x="4845835" y="1890283"/>
            <a:ext cx="1500198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08:40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8596330" y="3357562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9453586" y="2500306"/>
            <a:ext cx="1214414" cy="157163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omic Sans MS" pitchFamily="66" charset="0"/>
              </a:rPr>
              <a:t>COLE</a:t>
            </a:r>
          </a:p>
        </p:txBody>
      </p:sp>
    </p:spTree>
    <p:extLst>
      <p:ext uri="{BB962C8B-B14F-4D97-AF65-F5344CB8AC3E}">
        <p14:creationId xmlns:p14="http://schemas.microsoft.com/office/powerpoint/2010/main" val="804268768"/>
      </p:ext>
    </p:extLst>
  </p:cSld>
  <p:clrMapOvr>
    <a:masterClrMapping/>
  </p:clrMapOvr>
  <p:transition advTm="2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50504" y="1775792"/>
            <a:ext cx="9475305" cy="2723322"/>
          </a:xfrm>
          <a:noFill/>
        </p:spPr>
        <p:txBody>
          <a:bodyPr>
            <a:noAutofit/>
          </a:bodyPr>
          <a:lstStyle/>
          <a:p>
            <a:r>
              <a:rPr lang="fr-FR" sz="9600" dirty="0">
                <a:solidFill>
                  <a:srgbClr val="7030A0"/>
                </a:solidFill>
                <a:latin typeface="1942 report" pitchFamily="1" charset="0"/>
                <a:cs typeface="Aharoni" pitchFamily="2" charset="-79"/>
              </a:rPr>
              <a:t>Verbes Pronominaux</a:t>
            </a:r>
          </a:p>
        </p:txBody>
      </p:sp>
    </p:spTree>
    <p:extLst>
      <p:ext uri="{BB962C8B-B14F-4D97-AF65-F5344CB8AC3E}">
        <p14:creationId xmlns:p14="http://schemas.microsoft.com/office/powerpoint/2010/main" val="74249912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285730"/>
            <a:ext cx="7772400" cy="1143007"/>
          </a:xfrm>
        </p:spPr>
        <p:txBody>
          <a:bodyPr/>
          <a:lstStyle/>
          <a:p>
            <a:r>
              <a:rPr lang="fr-FR" dirty="0">
                <a:latin typeface="Comic Sans MS" pitchFamily="66" charset="0"/>
              </a:rPr>
              <a:t>ALMUERZA/COME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82905" y="1895200"/>
            <a:ext cx="8215370" cy="5214974"/>
          </a:xfrm>
        </p:spPr>
        <p:txBody>
          <a:bodyPr>
            <a:normAutofit/>
          </a:bodyPr>
          <a:lstStyle/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sz="4000" dirty="0">
                <a:solidFill>
                  <a:srgbClr val="FF0000"/>
                </a:solidFill>
                <a:latin typeface="Comic Sans MS" pitchFamily="66" charset="0"/>
              </a:rPr>
              <a:t>A  LA UNA Y MEDIA DE LA TARDE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438173" y="1895200"/>
            <a:ext cx="128588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1 3:30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714208"/>
            <a:ext cx="2091359" cy="2788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931819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36035" y="-19995"/>
            <a:ext cx="9554817" cy="1199528"/>
          </a:xfrm>
        </p:spPr>
        <p:txBody>
          <a:bodyPr>
            <a:normAutofit/>
          </a:bodyPr>
          <a:lstStyle/>
          <a:p>
            <a:r>
              <a:rPr lang="fr-FR" sz="5400" dirty="0">
                <a:latin typeface="Comic Sans MS" pitchFamily="66" charset="0"/>
              </a:rPr>
              <a:t>VUELVE/REGRESA  A  CASA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3139" y="1259136"/>
            <a:ext cx="6915176" cy="4929222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</a:endParaRPr>
          </a:p>
          <a:p>
            <a:endParaRPr lang="fr-FR" sz="3600" dirty="0">
              <a:solidFill>
                <a:srgbClr val="FF0000"/>
              </a:solidFill>
            </a:endParaRPr>
          </a:p>
          <a:p>
            <a:endParaRPr lang="fr-FR" sz="3600" dirty="0">
              <a:solidFill>
                <a:srgbClr val="FF0000"/>
              </a:solidFill>
            </a:endParaRPr>
          </a:p>
          <a:p>
            <a:endParaRPr lang="fr-FR" sz="3600" dirty="0">
              <a:solidFill>
                <a:srgbClr val="FF0000"/>
              </a:solidFill>
            </a:endParaRPr>
          </a:p>
          <a:p>
            <a:endParaRPr lang="fr-FR" sz="3600" dirty="0">
              <a:solidFill>
                <a:srgbClr val="FF0000"/>
              </a:solidFill>
            </a:endParaRPr>
          </a:p>
          <a:p>
            <a:endParaRPr lang="fr-FR" sz="3600" dirty="0">
              <a:solidFill>
                <a:srgbClr val="FF0000"/>
              </a:solidFill>
            </a:endParaRPr>
          </a:p>
          <a:p>
            <a:endParaRPr lang="fr-FR" sz="3600" dirty="0">
              <a:solidFill>
                <a:srgbClr val="FF0000"/>
              </a:solidFill>
            </a:endParaRPr>
          </a:p>
          <a:p>
            <a:r>
              <a:rPr lang="fr-FR" sz="3600" dirty="0">
                <a:solidFill>
                  <a:srgbClr val="FF0000"/>
                </a:solidFill>
                <a:latin typeface="Comic Sans MS" pitchFamily="66" charset="0"/>
              </a:rPr>
              <a:t>A   LAS CINCO  DE LA TARDE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089" y="1643050"/>
            <a:ext cx="5054538" cy="3290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977481" y="2724038"/>
            <a:ext cx="500066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>
                <a:latin typeface="Comic Sans MS" pitchFamily="66" charset="0"/>
              </a:rPr>
              <a:t>CASA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3173660" y="2009658"/>
            <a:ext cx="128588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17:00</a:t>
            </a:r>
          </a:p>
        </p:txBody>
      </p:sp>
    </p:spTree>
    <p:extLst>
      <p:ext uri="{BB962C8B-B14F-4D97-AF65-F5344CB8AC3E}">
        <p14:creationId xmlns:p14="http://schemas.microsoft.com/office/powerpoint/2010/main" val="3962750001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857232"/>
            <a:ext cx="7772400" cy="1143007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Comic Sans MS" pitchFamily="66" charset="0"/>
              </a:rPr>
              <a:t>CENA  CON  LA  FAMILIA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022035" y="645849"/>
            <a:ext cx="6400800" cy="5429264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3600" dirty="0">
                <a:solidFill>
                  <a:srgbClr val="FF0000"/>
                </a:solidFill>
                <a:latin typeface="Comic Sans MS" pitchFamily="66" charset="0"/>
              </a:rPr>
              <a:t>A   LAS  OCHO  Y  MEDIA  DE  LA  NOCHE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3636060" y="2574663"/>
            <a:ext cx="1285884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20:30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035" y="1679689"/>
            <a:ext cx="2026344" cy="287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443574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285730"/>
            <a:ext cx="7772400" cy="1071569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Comic Sans MS" pitchFamily="66" charset="0"/>
              </a:rPr>
              <a:t>HACE  SUS  DEBERES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188226" y="2603002"/>
            <a:ext cx="6772300" cy="4714908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sz="4400" dirty="0">
                <a:solidFill>
                  <a:srgbClr val="FF0000"/>
                </a:solidFill>
                <a:latin typeface="Comic Sans MS" pitchFamily="66" charset="0"/>
              </a:rPr>
              <a:t>A   LAS NUEVE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3040" y="1902914"/>
            <a:ext cx="3706112" cy="3057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à coins arrondis 4"/>
          <p:cNvSpPr/>
          <p:nvPr/>
        </p:nvSpPr>
        <p:spPr>
          <a:xfrm>
            <a:off x="3309918" y="1571612"/>
            <a:ext cx="1500198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21:00</a:t>
            </a:r>
          </a:p>
        </p:txBody>
      </p:sp>
    </p:spTree>
    <p:extLst>
      <p:ext uri="{BB962C8B-B14F-4D97-AF65-F5344CB8AC3E}">
        <p14:creationId xmlns:p14="http://schemas.microsoft.com/office/powerpoint/2010/main" val="549723241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476699"/>
            <a:ext cx="7772400" cy="1000131"/>
          </a:xfrm>
        </p:spPr>
        <p:txBody>
          <a:bodyPr>
            <a:noAutofit/>
          </a:bodyPr>
          <a:lstStyle/>
          <a:p>
            <a:r>
              <a:rPr lang="fr-FR" dirty="0">
                <a:latin typeface="Comic Sans MS" pitchFamily="66" charset="0"/>
              </a:rPr>
              <a:t>VE/MIRA LA  TELEVISIÓN</a:t>
            </a:r>
            <a:br>
              <a:rPr lang="fr-FR" dirty="0">
                <a:latin typeface="Comic Sans MS" pitchFamily="66" charset="0"/>
              </a:rPr>
            </a:br>
            <a:endParaRPr lang="fr-FR" dirty="0">
              <a:latin typeface="Comic Sans MS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6710" y="1857340"/>
            <a:ext cx="7058052" cy="5000660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3600" dirty="0">
                <a:solidFill>
                  <a:srgbClr val="FF0000"/>
                </a:solidFill>
                <a:latin typeface="Comic Sans MS" pitchFamily="66" charset="0"/>
              </a:rPr>
              <a:t>A    LAS   DIEZ   MENOS  CUARTO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1300" y="1571589"/>
            <a:ext cx="3126670" cy="3240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à coins arrondis 5"/>
          <p:cNvSpPr/>
          <p:nvPr/>
        </p:nvSpPr>
        <p:spPr>
          <a:xfrm>
            <a:off x="9582152" y="1690881"/>
            <a:ext cx="1571636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21:45</a:t>
            </a:r>
          </a:p>
        </p:txBody>
      </p:sp>
    </p:spTree>
    <p:extLst>
      <p:ext uri="{BB962C8B-B14F-4D97-AF65-F5344CB8AC3E}">
        <p14:creationId xmlns:p14="http://schemas.microsoft.com/office/powerpoint/2010/main" val="1012802720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214292"/>
            <a:ext cx="7772400" cy="1214445"/>
          </a:xfrm>
        </p:spPr>
        <p:txBody>
          <a:bodyPr/>
          <a:lstStyle/>
          <a:p>
            <a:r>
              <a:rPr lang="fr-FR" dirty="0">
                <a:latin typeface="Comic Sans MS" pitchFamily="66" charset="0"/>
              </a:rPr>
              <a:t>SE    ACUESTA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9307" y="1893083"/>
            <a:ext cx="6700862" cy="4714908"/>
          </a:xfrm>
        </p:spPr>
        <p:txBody>
          <a:bodyPr>
            <a:normAutofit/>
          </a:bodyPr>
          <a:lstStyle/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sz="4000" dirty="0">
                <a:solidFill>
                  <a:srgbClr val="FF0000"/>
                </a:solidFill>
                <a:latin typeface="Comic Sans MS" pitchFamily="66" charset="0"/>
              </a:rPr>
              <a:t>A   LAS  DIEZ   Y  MEDIA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1468" y="1893083"/>
            <a:ext cx="3835092" cy="3429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à coins arrondis 3"/>
          <p:cNvSpPr/>
          <p:nvPr/>
        </p:nvSpPr>
        <p:spPr>
          <a:xfrm>
            <a:off x="6386964" y="4250537"/>
            <a:ext cx="1357322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omic Sans MS" pitchFamily="66" charset="0"/>
              </a:rPr>
              <a:t>22:30</a:t>
            </a:r>
          </a:p>
        </p:txBody>
      </p:sp>
    </p:spTree>
    <p:extLst>
      <p:ext uri="{BB962C8B-B14F-4D97-AF65-F5344CB8AC3E}">
        <p14:creationId xmlns:p14="http://schemas.microsoft.com/office/powerpoint/2010/main" val="2538872591"/>
      </p:ext>
    </p:extLst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67409" y="1749287"/>
            <a:ext cx="10031895" cy="3054626"/>
          </a:xfrm>
          <a:noFill/>
        </p:spPr>
        <p:txBody>
          <a:bodyPr>
            <a:noAutofit/>
          </a:bodyPr>
          <a:lstStyle/>
          <a:p>
            <a:r>
              <a:rPr lang="fr-FR" sz="10000" dirty="0">
                <a:solidFill>
                  <a:srgbClr val="7030A0"/>
                </a:solidFill>
                <a:latin typeface="1942 report" pitchFamily="1" charset="0"/>
                <a:cs typeface="Aharoni" pitchFamily="2" charset="-79"/>
              </a:rPr>
              <a:t>Verbes à  diphtongue</a:t>
            </a:r>
          </a:p>
        </p:txBody>
      </p:sp>
    </p:spTree>
    <p:extLst>
      <p:ext uri="{BB962C8B-B14F-4D97-AF65-F5344CB8AC3E}">
        <p14:creationId xmlns:p14="http://schemas.microsoft.com/office/powerpoint/2010/main" val="3171466557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29070" y="992136"/>
            <a:ext cx="7772400" cy="1470025"/>
          </a:xfrm>
        </p:spPr>
        <p:txBody>
          <a:bodyPr>
            <a:noAutofit/>
          </a:bodyPr>
          <a:lstStyle/>
          <a:p>
            <a:r>
              <a:rPr lang="fr-FR" sz="4800" dirty="0">
                <a:latin typeface="Aharoni" pitchFamily="2" charset="-79"/>
                <a:cs typeface="Aharoni" pitchFamily="2" charset="-79"/>
              </a:rPr>
              <a:t>Une diphtongue est une transformation d’une voyelle en deux voyelles.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10813" y="3015823"/>
            <a:ext cx="8610195" cy="3312368"/>
          </a:xfrm>
        </p:spPr>
        <p:txBody>
          <a:bodyPr>
            <a:noAutofit/>
          </a:bodyPr>
          <a:lstStyle/>
          <a:p>
            <a:r>
              <a:rPr lang="fr-FR" sz="4000" dirty="0">
                <a:latin typeface="Aharoni" pitchFamily="2" charset="-79"/>
                <a:cs typeface="Aharoni" pitchFamily="2" charset="-79"/>
              </a:rPr>
              <a:t>Il existe deux types de diphtongue en espagnol</a:t>
            </a:r>
          </a:p>
          <a:p>
            <a:r>
              <a:rPr lang="fr-FR" sz="4000" dirty="0">
                <a:latin typeface="Aharoni" pitchFamily="2" charset="-79"/>
                <a:cs typeface="Aharoni" pitchFamily="2" charset="-79"/>
              </a:rPr>
              <a:t>e &lt; 		o &lt;</a:t>
            </a:r>
            <a:endParaRPr lang="fr-FR" sz="4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endParaRPr lang="fr-FR" sz="2800" dirty="0">
              <a:latin typeface="Aharoni" pitchFamily="2" charset="-79"/>
              <a:cs typeface="Aharoni" pitchFamily="2" charset="-79"/>
            </a:endParaRPr>
          </a:p>
          <a:p>
            <a:r>
              <a:rPr lang="fr-FR" sz="2800" dirty="0">
                <a:latin typeface="Aharoni" pitchFamily="2" charset="-79"/>
                <a:cs typeface="Aharoni" pitchFamily="2" charset="-79"/>
              </a:rPr>
              <a:t>(Pour certains verbes du 3</a:t>
            </a:r>
            <a:r>
              <a:rPr lang="fr-FR" sz="2800" baseline="30000" dirty="0">
                <a:latin typeface="Aharoni" pitchFamily="2" charset="-79"/>
                <a:cs typeface="Aharoni" pitchFamily="2" charset="-79"/>
              </a:rPr>
              <a:t>e</a:t>
            </a:r>
            <a:r>
              <a:rPr lang="fr-FR" sz="2800" dirty="0">
                <a:latin typeface="Aharoni" pitchFamily="2" charset="-79"/>
                <a:cs typeface="Aharoni" pitchFamily="2" charset="-79"/>
              </a:rPr>
              <a:t> groupe le e se transforme en i et le u en </a:t>
            </a:r>
            <a:r>
              <a:rPr lang="fr-FR" sz="2800" dirty="0" err="1">
                <a:latin typeface="Aharoni" pitchFamily="2" charset="-79"/>
                <a:cs typeface="Aharoni" pitchFamily="2" charset="-79"/>
              </a:rPr>
              <a:t>ue</a:t>
            </a:r>
            <a:r>
              <a:rPr lang="fr-FR" sz="2800" dirty="0">
                <a:latin typeface="Aharoni" pitchFamily="2" charset="-79"/>
                <a:cs typeface="Aharoni" pitchFamily="2" charset="-79"/>
              </a:rPr>
              <a:t> = verbes à affaiblissement)</a:t>
            </a:r>
          </a:p>
          <a:p>
            <a:endParaRPr lang="fr-FR" sz="4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35960" y="4123147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ie</a:t>
            </a:r>
            <a:endParaRPr lang="fr-FR" sz="4000" dirty="0"/>
          </a:p>
        </p:txBody>
      </p:sp>
      <p:sp>
        <p:nvSpPr>
          <p:cNvPr id="5" name="ZoneTexte 4"/>
          <p:cNvSpPr txBox="1"/>
          <p:nvPr/>
        </p:nvSpPr>
        <p:spPr>
          <a:xfrm>
            <a:off x="7523787" y="4123147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ue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9990739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7588" y="1208420"/>
            <a:ext cx="8229600" cy="922114"/>
          </a:xfrm>
        </p:spPr>
        <p:txBody>
          <a:bodyPr>
            <a:normAutofit/>
          </a:bodyPr>
          <a:lstStyle/>
          <a:p>
            <a:r>
              <a:rPr lang="fr-FR" sz="5000" dirty="0">
                <a:latin typeface="Aharoni" pitchFamily="2" charset="-79"/>
                <a:cs typeface="Aharoni" pitchFamily="2" charset="-79"/>
              </a:rPr>
              <a:t>La diphtongue a lieu au</a:t>
            </a:r>
            <a:endParaRPr lang="fr-FR" sz="5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27648" y="2132856"/>
            <a:ext cx="6336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Présent de l’indicatif</a:t>
            </a:r>
            <a:r>
              <a:rPr lang="fr-FR" sz="5000" dirty="0">
                <a:latin typeface="Aharoni" pitchFamily="2" charset="-79"/>
                <a:cs typeface="Aharoni" pitchFamily="2" charset="-79"/>
              </a:rPr>
              <a:t> </a:t>
            </a:r>
            <a:endParaRPr lang="fr-FR" sz="5000" dirty="0"/>
          </a:p>
        </p:txBody>
      </p:sp>
      <p:sp>
        <p:nvSpPr>
          <p:cNvPr id="5" name="ZoneTexte 4"/>
          <p:cNvSpPr txBox="1"/>
          <p:nvPr/>
        </p:nvSpPr>
        <p:spPr>
          <a:xfrm>
            <a:off x="2135560" y="2996952"/>
            <a:ext cx="504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dirty="0">
                <a:latin typeface="Aharoni" pitchFamily="2" charset="-79"/>
                <a:cs typeface="Aharoni" pitchFamily="2" charset="-79"/>
              </a:rPr>
              <a:t>à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639616" y="2996952"/>
            <a:ext cx="21602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toutes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55840" y="2996952"/>
            <a:ext cx="5832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dirty="0">
                <a:latin typeface="Aharoni" pitchFamily="2" charset="-79"/>
                <a:cs typeface="Aharoni" pitchFamily="2" charset="-79"/>
              </a:rPr>
              <a:t>les personnes sauf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31704" y="3861048"/>
            <a:ext cx="1728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nous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447928" y="3861048"/>
            <a:ext cx="936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dirty="0">
                <a:latin typeface="Aharoni" pitchFamily="2" charset="-79"/>
                <a:cs typeface="Aharoni" pitchFamily="2" charset="-79"/>
              </a:rPr>
              <a:t>et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4072" y="3861048"/>
            <a:ext cx="18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vous.</a:t>
            </a:r>
          </a:p>
        </p:txBody>
      </p:sp>
    </p:spTree>
    <p:extLst>
      <p:ext uri="{BB962C8B-B14F-4D97-AF65-F5344CB8AC3E}">
        <p14:creationId xmlns:p14="http://schemas.microsoft.com/office/powerpoint/2010/main" val="3971793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latin typeface="Aharoni" pitchFamily="2" charset="-79"/>
                <a:cs typeface="Aharoni" pitchFamily="2" charset="-79"/>
              </a:rPr>
              <a:t>Exemples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3466728" cy="4525963"/>
          </a:xfrm>
        </p:spPr>
        <p:txBody>
          <a:bodyPr/>
          <a:lstStyle/>
          <a:p>
            <a:pPr algn="ctr">
              <a:buNone/>
            </a:pPr>
            <a:r>
              <a:rPr lang="fr-FR" dirty="0" err="1"/>
              <a:t>P</a:t>
            </a:r>
            <a:r>
              <a:rPr lang="fr-FR" u="sng" dirty="0" err="1"/>
              <a:t>e</a:t>
            </a:r>
            <a:r>
              <a:rPr lang="fr-FR" dirty="0" err="1"/>
              <a:t>nsar</a:t>
            </a:r>
            <a:r>
              <a:rPr lang="fr-FR" dirty="0"/>
              <a:t>* (=Penser)</a:t>
            </a:r>
          </a:p>
          <a:p>
            <a:pPr algn="ctr">
              <a:buNone/>
            </a:pPr>
            <a:endParaRPr lang="fr-FR" dirty="0"/>
          </a:p>
          <a:p>
            <a:pPr algn="ctr">
              <a:buNone/>
            </a:pPr>
            <a:r>
              <a:rPr lang="fr-FR" dirty="0" err="1"/>
              <a:t>Yo</a:t>
            </a:r>
            <a:r>
              <a:rPr lang="fr-FR" dirty="0"/>
              <a:t>  p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nso</a:t>
            </a:r>
            <a:endParaRPr lang="fr-FR" dirty="0"/>
          </a:p>
          <a:p>
            <a:pPr algn="ctr">
              <a:buNone/>
            </a:pPr>
            <a:r>
              <a:rPr lang="fr-FR" dirty="0" err="1"/>
              <a:t>Tú</a:t>
            </a:r>
            <a:r>
              <a:rPr lang="fr-FR" dirty="0"/>
              <a:t>  p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nsas</a:t>
            </a:r>
            <a:endParaRPr lang="fr-FR" dirty="0"/>
          </a:p>
          <a:p>
            <a:pPr algn="ctr">
              <a:buNone/>
            </a:pPr>
            <a:r>
              <a:rPr lang="fr-FR" dirty="0"/>
              <a:t>El/Ella  p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nsa</a:t>
            </a:r>
            <a:endParaRPr lang="fr-FR" dirty="0"/>
          </a:p>
          <a:p>
            <a:pPr algn="ctr">
              <a:buNone/>
            </a:pPr>
            <a:r>
              <a:rPr lang="fr-FR" dirty="0" err="1"/>
              <a:t>Nosotros</a:t>
            </a:r>
            <a:r>
              <a:rPr lang="fr-FR" dirty="0"/>
              <a:t>  p</a:t>
            </a:r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 err="1"/>
              <a:t>nsamos</a:t>
            </a:r>
            <a:endParaRPr lang="fr-FR" dirty="0"/>
          </a:p>
          <a:p>
            <a:pPr algn="ctr">
              <a:buNone/>
            </a:pPr>
            <a:r>
              <a:rPr lang="fr-FR" dirty="0" err="1"/>
              <a:t>Vosotros</a:t>
            </a:r>
            <a:r>
              <a:rPr lang="fr-FR" dirty="0"/>
              <a:t>  p</a:t>
            </a:r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 err="1"/>
              <a:t>nsáis</a:t>
            </a:r>
            <a:endParaRPr lang="fr-FR" dirty="0"/>
          </a:p>
          <a:p>
            <a:pPr algn="ctr">
              <a:buNone/>
            </a:pPr>
            <a:r>
              <a:rPr lang="fr-FR" dirty="0" err="1"/>
              <a:t>Ellos</a:t>
            </a:r>
            <a:r>
              <a:rPr lang="fr-FR" dirty="0"/>
              <a:t>/</a:t>
            </a:r>
            <a:r>
              <a:rPr lang="fr-FR" dirty="0" err="1"/>
              <a:t>Ellas</a:t>
            </a:r>
            <a:r>
              <a:rPr lang="fr-FR" dirty="0"/>
              <a:t>  p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nsan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fr-FR" dirty="0"/>
              <a:t>D</a:t>
            </a:r>
            <a:r>
              <a:rPr lang="fr-FR" u="sng" dirty="0"/>
              <a:t>o</a:t>
            </a:r>
            <a:r>
              <a:rPr lang="fr-FR" dirty="0"/>
              <a:t>rmir*</a:t>
            </a:r>
          </a:p>
          <a:p>
            <a:pPr algn="ctr">
              <a:buNone/>
            </a:pPr>
            <a:endParaRPr lang="fr-FR" dirty="0"/>
          </a:p>
          <a:p>
            <a:pPr algn="ctr">
              <a:buNone/>
            </a:pPr>
            <a:r>
              <a:rPr lang="fr-FR" dirty="0" err="1"/>
              <a:t>Yo</a:t>
            </a:r>
            <a:r>
              <a:rPr lang="fr-FR" dirty="0"/>
              <a:t>  d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 err="1"/>
              <a:t>rmo</a:t>
            </a:r>
            <a:endParaRPr lang="fr-FR" dirty="0"/>
          </a:p>
          <a:p>
            <a:pPr algn="ctr">
              <a:buNone/>
            </a:pPr>
            <a:r>
              <a:rPr lang="fr-FR" dirty="0" err="1"/>
              <a:t>Tú</a:t>
            </a:r>
            <a:r>
              <a:rPr lang="fr-FR" dirty="0"/>
              <a:t>  d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 err="1"/>
              <a:t>rmes</a:t>
            </a:r>
            <a:endParaRPr lang="fr-FR" dirty="0"/>
          </a:p>
          <a:p>
            <a:pPr algn="ctr">
              <a:buNone/>
            </a:pPr>
            <a:r>
              <a:rPr lang="fr-FR" dirty="0"/>
              <a:t>El/Ella  d 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rme</a:t>
            </a:r>
            <a:endParaRPr lang="fr-FR" dirty="0"/>
          </a:p>
          <a:p>
            <a:pPr algn="ctr">
              <a:buNone/>
            </a:pPr>
            <a:r>
              <a:rPr lang="fr-FR" dirty="0" err="1"/>
              <a:t>Nosotros</a:t>
            </a:r>
            <a:r>
              <a:rPr lang="fr-FR" dirty="0"/>
              <a:t>  d</a:t>
            </a:r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 err="1"/>
              <a:t>rmimos</a:t>
            </a:r>
            <a:endParaRPr lang="fr-FR" dirty="0"/>
          </a:p>
          <a:p>
            <a:pPr algn="ctr">
              <a:buNone/>
            </a:pPr>
            <a:r>
              <a:rPr lang="fr-FR" dirty="0" err="1"/>
              <a:t>Vosotros</a:t>
            </a:r>
            <a:r>
              <a:rPr lang="fr-FR" dirty="0"/>
              <a:t>  d</a:t>
            </a:r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 err="1"/>
              <a:t>rmís</a:t>
            </a:r>
            <a:endParaRPr lang="fr-FR" dirty="0"/>
          </a:p>
          <a:p>
            <a:pPr algn="ctr">
              <a:buNone/>
            </a:pPr>
            <a:r>
              <a:rPr lang="fr-FR" dirty="0" err="1"/>
              <a:t>Ellos</a:t>
            </a:r>
            <a:r>
              <a:rPr lang="fr-FR" dirty="0"/>
              <a:t>/</a:t>
            </a:r>
            <a:r>
              <a:rPr lang="fr-FR" dirty="0" err="1"/>
              <a:t>Ellas</a:t>
            </a:r>
            <a:r>
              <a:rPr lang="fr-FR" dirty="0"/>
              <a:t>  d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 err="1"/>
              <a:t>rmen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602152" y="261715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ie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17358" y="3066367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ie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0800000" flipV="1">
            <a:off x="3843993" y="359341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ie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86806" y="4110049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78123" y="4596265"/>
            <a:ext cx="296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ZoneTexte 10"/>
          <p:cNvSpPr txBox="1"/>
          <p:nvPr/>
        </p:nvSpPr>
        <p:spPr>
          <a:xfrm rot="10800000" flipV="1">
            <a:off x="4021414" y="514544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ie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021780" y="5369706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ue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820011" y="381084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ue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51701" y="3316745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ue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531979" y="280674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ue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079118" y="481494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845952" y="4348307"/>
            <a:ext cx="351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125802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8627" y="225287"/>
            <a:ext cx="10893286" cy="6858000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haroni" pitchFamily="2" charset="-79"/>
                <a:cs typeface="Aharoni" pitchFamily="2" charset="-79"/>
              </a:rPr>
              <a:t>Les verbes pronominaux sont des verbes qui se terminent par « se » en espagnol (= le pronom réfléchi)</a:t>
            </a:r>
            <a:br>
              <a:rPr lang="fr-FR" dirty="0">
                <a:latin typeface="Aharoni" pitchFamily="2" charset="-79"/>
                <a:cs typeface="Aharoni" pitchFamily="2" charset="-79"/>
              </a:rPr>
            </a:br>
            <a:br>
              <a:rPr lang="fr-FR" dirty="0">
                <a:latin typeface="Aharoni" pitchFamily="2" charset="-79"/>
                <a:cs typeface="Aharoni" pitchFamily="2" charset="-79"/>
              </a:rPr>
            </a:br>
            <a:r>
              <a:rPr lang="fr-FR" i="1" dirty="0">
                <a:latin typeface="Aharoni" pitchFamily="2" charset="-79"/>
                <a:cs typeface="Aharoni" pitchFamily="2" charset="-79"/>
              </a:rPr>
              <a:t>ex : </a:t>
            </a:r>
            <a:r>
              <a:rPr lang="fr-FR" i="1" dirty="0" err="1">
                <a:latin typeface="Aharoni" pitchFamily="2" charset="-79"/>
                <a:cs typeface="Aharoni" pitchFamily="2" charset="-79"/>
              </a:rPr>
              <a:t>lavar</a:t>
            </a:r>
            <a:r>
              <a:rPr lang="fr-FR" i="1" u="sng" dirty="0" err="1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se</a:t>
            </a:r>
            <a:r>
              <a:rPr lang="fr-FR" i="1" dirty="0">
                <a:latin typeface="Aharoni" pitchFamily="2" charset="-79"/>
                <a:cs typeface="Aharoni" pitchFamily="2" charset="-79"/>
              </a:rPr>
              <a:t> = </a:t>
            </a:r>
            <a:r>
              <a:rPr lang="fr-FR" i="1">
                <a:latin typeface="Aharoni" pitchFamily="2" charset="-79"/>
                <a:cs typeface="Aharoni" pitchFamily="2" charset="-79"/>
              </a:rPr>
              <a:t>se laver</a:t>
            </a:r>
            <a:endParaRPr lang="fr-FR" i="1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7537033"/>
      </p:ext>
    </p:extLst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50706"/>
          </a:xfrm>
        </p:spPr>
        <p:txBody>
          <a:bodyPr>
            <a:normAutofit/>
          </a:bodyPr>
          <a:lstStyle/>
          <a:p>
            <a:pPr algn="ctr"/>
            <a:r>
              <a:rPr lang="fr-FR" sz="5500" dirty="0">
                <a:latin typeface="Aharoni" pitchFamily="2" charset="-79"/>
                <a:cs typeface="Aharoni" pitchFamily="2" charset="-79"/>
              </a:rPr>
              <a:t>Le verbe se conjugue ensuite suivant son groupe.</a:t>
            </a:r>
          </a:p>
        </p:txBody>
      </p:sp>
    </p:spTree>
    <p:extLst>
      <p:ext uri="{BB962C8B-B14F-4D97-AF65-F5344CB8AC3E}">
        <p14:creationId xmlns:p14="http://schemas.microsoft.com/office/powerpoint/2010/main" val="3769094093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50706"/>
          </a:xfrm>
        </p:spPr>
        <p:txBody>
          <a:bodyPr>
            <a:normAutofit/>
          </a:bodyPr>
          <a:lstStyle/>
          <a:p>
            <a:pPr algn="ctr"/>
            <a:r>
              <a:rPr lang="fr-FR" sz="8000" dirty="0">
                <a:solidFill>
                  <a:srgbClr val="7030A0"/>
                </a:solidFill>
                <a:latin typeface="1942 report" pitchFamily="1" charset="0"/>
                <a:cs typeface="Aharoni" pitchFamily="2" charset="-79"/>
              </a:rPr>
              <a:t>Les verbes pronominaux et à diphtongue</a:t>
            </a:r>
          </a:p>
        </p:txBody>
      </p:sp>
    </p:spTree>
    <p:extLst>
      <p:ext uri="{BB962C8B-B14F-4D97-AF65-F5344CB8AC3E}">
        <p14:creationId xmlns:p14="http://schemas.microsoft.com/office/powerpoint/2010/main" val="1675346261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Aharoni" pitchFamily="2" charset="-79"/>
                <a:cs typeface="Aharoni" pitchFamily="2" charset="-79"/>
              </a:rPr>
              <a:t>Certains verbes ont la double particularités.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47950" y="1777863"/>
            <a:ext cx="432048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dirty="0" err="1"/>
              <a:t>Desp</a:t>
            </a:r>
            <a:r>
              <a:rPr lang="fr-FR" u="sng" dirty="0" err="1"/>
              <a:t>e</a:t>
            </a:r>
            <a:r>
              <a:rPr lang="fr-FR" dirty="0" err="1"/>
              <a:t>rtarse</a:t>
            </a:r>
            <a:r>
              <a:rPr lang="fr-FR" dirty="0"/>
              <a:t>*</a:t>
            </a:r>
          </a:p>
          <a:p>
            <a:pPr algn="ctr">
              <a:buNone/>
            </a:pPr>
            <a:endParaRPr lang="fr-FR" dirty="0"/>
          </a:p>
          <a:p>
            <a:pPr algn="ctr">
              <a:buNone/>
            </a:pPr>
            <a:r>
              <a:rPr lang="fr-FR" dirty="0" err="1"/>
              <a:t>Yo</a:t>
            </a:r>
            <a:r>
              <a:rPr lang="fr-FR" dirty="0"/>
              <a:t>    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/>
              <a:t> </a:t>
            </a:r>
            <a:r>
              <a:rPr lang="fr-FR" dirty="0" err="1"/>
              <a:t>desp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rto</a:t>
            </a:r>
            <a:endParaRPr lang="fr-FR" dirty="0"/>
          </a:p>
          <a:p>
            <a:pPr algn="ctr">
              <a:buNone/>
            </a:pPr>
            <a:r>
              <a:rPr lang="fr-FR" dirty="0" err="1"/>
              <a:t>Tú</a:t>
            </a:r>
            <a:r>
              <a:rPr lang="fr-FR" dirty="0"/>
              <a:t>  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/>
              <a:t> </a:t>
            </a:r>
            <a:r>
              <a:rPr lang="fr-FR" dirty="0" err="1"/>
              <a:t>desp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rtas</a:t>
            </a:r>
            <a:endParaRPr lang="fr-FR" dirty="0"/>
          </a:p>
          <a:p>
            <a:pPr algn="ctr">
              <a:buNone/>
            </a:pPr>
            <a:r>
              <a:rPr lang="fr-FR" dirty="0"/>
              <a:t>El/Ella  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/>
              <a:t> </a:t>
            </a:r>
            <a:r>
              <a:rPr lang="fr-FR" dirty="0" err="1"/>
              <a:t>desp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rta</a:t>
            </a:r>
            <a:endParaRPr lang="fr-FR" dirty="0"/>
          </a:p>
          <a:p>
            <a:pPr algn="ctr">
              <a:buNone/>
            </a:pPr>
            <a:r>
              <a:rPr lang="fr-FR" dirty="0" err="1"/>
              <a:t>Nosotros</a:t>
            </a:r>
            <a:r>
              <a:rPr lang="fr-FR" dirty="0"/>
              <a:t>    </a:t>
            </a:r>
            <a:r>
              <a:rPr lang="fr-FR" dirty="0">
                <a:solidFill>
                  <a:srgbClr val="FF0000"/>
                </a:solidFill>
              </a:rPr>
              <a:t>     </a:t>
            </a:r>
            <a:r>
              <a:rPr lang="fr-FR" dirty="0"/>
              <a:t> </a:t>
            </a:r>
            <a:r>
              <a:rPr lang="fr-FR" dirty="0" err="1"/>
              <a:t>desp</a:t>
            </a:r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 err="1"/>
              <a:t>rtamos</a:t>
            </a:r>
            <a:endParaRPr lang="fr-FR" dirty="0"/>
          </a:p>
          <a:p>
            <a:pPr algn="ctr">
              <a:buNone/>
            </a:pPr>
            <a:r>
              <a:rPr lang="fr-FR" dirty="0" err="1"/>
              <a:t>Vosotros</a:t>
            </a:r>
            <a:r>
              <a:rPr lang="fr-FR" dirty="0"/>
              <a:t>  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/>
              <a:t> </a:t>
            </a:r>
            <a:r>
              <a:rPr lang="fr-FR" dirty="0" err="1"/>
              <a:t>desp</a:t>
            </a:r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 err="1"/>
              <a:t>rtáis</a:t>
            </a:r>
            <a:endParaRPr lang="fr-FR" dirty="0"/>
          </a:p>
          <a:p>
            <a:pPr algn="ctr">
              <a:buNone/>
            </a:pPr>
            <a:r>
              <a:rPr lang="fr-FR" dirty="0" err="1"/>
              <a:t>Ellos</a:t>
            </a:r>
            <a:r>
              <a:rPr lang="fr-FR" dirty="0"/>
              <a:t>/</a:t>
            </a:r>
            <a:r>
              <a:rPr lang="fr-FR" dirty="0" err="1"/>
              <a:t>Ellas</a:t>
            </a:r>
            <a:r>
              <a:rPr lang="fr-FR" dirty="0"/>
              <a:t>  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/>
              <a:t> </a:t>
            </a:r>
            <a:r>
              <a:rPr lang="fr-FR" dirty="0" err="1"/>
              <a:t>desp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rtan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dirty="0" err="1"/>
              <a:t>Ac</a:t>
            </a:r>
            <a:r>
              <a:rPr lang="fr-FR" u="sng" dirty="0" err="1"/>
              <a:t>o</a:t>
            </a:r>
            <a:r>
              <a:rPr lang="fr-FR" dirty="0" err="1"/>
              <a:t>starse</a:t>
            </a:r>
            <a:r>
              <a:rPr lang="fr-FR" dirty="0"/>
              <a:t>*</a:t>
            </a:r>
          </a:p>
          <a:p>
            <a:pPr algn="ctr">
              <a:buNone/>
            </a:pPr>
            <a:endParaRPr lang="fr-FR" dirty="0"/>
          </a:p>
          <a:p>
            <a:pPr algn="ctr">
              <a:buNone/>
            </a:pPr>
            <a:r>
              <a:rPr lang="fr-FR" dirty="0" err="1"/>
              <a:t>Yo</a:t>
            </a:r>
            <a:r>
              <a:rPr lang="fr-FR" dirty="0"/>
              <a:t>    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/>
              <a:t>  </a:t>
            </a:r>
            <a:r>
              <a:rPr lang="fr-FR" dirty="0" err="1"/>
              <a:t>ac</a:t>
            </a:r>
            <a:r>
              <a:rPr lang="fr-FR" dirty="0">
                <a:solidFill>
                  <a:srgbClr val="FF0000"/>
                </a:solidFill>
              </a:rPr>
              <a:t>     </a:t>
            </a:r>
            <a:r>
              <a:rPr lang="fr-FR" dirty="0" err="1"/>
              <a:t>sto</a:t>
            </a:r>
            <a:endParaRPr lang="fr-FR" dirty="0"/>
          </a:p>
          <a:p>
            <a:pPr algn="ctr">
              <a:buNone/>
            </a:pPr>
            <a:r>
              <a:rPr lang="fr-FR" dirty="0" err="1"/>
              <a:t>Tú</a:t>
            </a:r>
            <a:r>
              <a:rPr lang="fr-FR" dirty="0"/>
              <a:t>  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 err="1"/>
              <a:t>stas</a:t>
            </a:r>
            <a:endParaRPr lang="fr-FR" dirty="0"/>
          </a:p>
          <a:p>
            <a:pPr algn="ctr">
              <a:buNone/>
            </a:pPr>
            <a:r>
              <a:rPr lang="fr-FR" dirty="0"/>
              <a:t>El/Ella  </a:t>
            </a:r>
            <a:r>
              <a:rPr lang="fr-FR" dirty="0">
                <a:solidFill>
                  <a:srgbClr val="FF0000"/>
                </a:solidFill>
              </a:rPr>
              <a:t>     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/>
              <a:t>sta</a:t>
            </a:r>
            <a:endParaRPr lang="fr-FR" dirty="0"/>
          </a:p>
          <a:p>
            <a:pPr algn="ctr">
              <a:buNone/>
            </a:pPr>
            <a:r>
              <a:rPr lang="fr-FR" dirty="0" err="1"/>
              <a:t>Nosotros</a:t>
            </a:r>
            <a:r>
              <a:rPr lang="fr-FR" dirty="0"/>
              <a:t>   </a:t>
            </a:r>
            <a:r>
              <a:rPr lang="fr-FR" dirty="0">
                <a:solidFill>
                  <a:srgbClr val="FF0000"/>
                </a:solidFill>
              </a:rPr>
              <a:t>     </a:t>
            </a:r>
            <a:r>
              <a:rPr lang="fr-FR" dirty="0"/>
              <a:t>  </a:t>
            </a:r>
            <a:r>
              <a:rPr lang="fr-FR" dirty="0" err="1"/>
              <a:t>ac</a:t>
            </a:r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 err="1"/>
              <a:t>stamos</a:t>
            </a:r>
            <a:endParaRPr lang="fr-FR" dirty="0"/>
          </a:p>
          <a:p>
            <a:pPr algn="ctr">
              <a:buNone/>
            </a:pPr>
            <a:r>
              <a:rPr lang="fr-FR" dirty="0" err="1"/>
              <a:t>Vosotros</a:t>
            </a:r>
            <a:r>
              <a:rPr lang="fr-FR" dirty="0"/>
              <a:t>  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 err="1"/>
              <a:t>stáis</a:t>
            </a:r>
            <a:endParaRPr lang="fr-FR" dirty="0"/>
          </a:p>
          <a:p>
            <a:pPr algn="ctr">
              <a:buNone/>
            </a:pPr>
            <a:r>
              <a:rPr lang="fr-FR" dirty="0" err="1"/>
              <a:t>Ellos</a:t>
            </a:r>
            <a:r>
              <a:rPr lang="fr-FR" dirty="0"/>
              <a:t>/</a:t>
            </a:r>
            <a:r>
              <a:rPr lang="fr-FR" dirty="0" err="1"/>
              <a:t>Ellas</a:t>
            </a:r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/>
              <a:t>    </a:t>
            </a:r>
            <a:r>
              <a:rPr lang="fr-FR" dirty="0" err="1"/>
              <a:t>ac</a:t>
            </a:r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 err="1"/>
              <a:t>stan</a:t>
            </a:r>
            <a:endParaRPr lang="fr-FR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943961" y="279551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09465" y="279218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065278" y="332687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te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86008" y="3296239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te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530624" y="5367475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se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544522" y="532132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se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66570" y="383092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se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46535" y="3790416"/>
            <a:ext cx="50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se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67967" y="430700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293006" y="432081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nos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530624" y="483022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446692" y="480473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645594" y="53205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ie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55533" y="3776251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ie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112910" y="328701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ie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253046" y="279106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ie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85840" y="479729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527541" y="429364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366148" y="5343544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ue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9199008" y="3824909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ue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810375" y="3301689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ue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996870" y="2804505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ue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9324166" y="484403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9276896" y="4344015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980736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rientacionandujar.files.wordpress.com/2011/08/horario-con-5-horas-y-recreo-coloreado-y-dibujo-coloread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32656"/>
            <a:ext cx="7911622" cy="61181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4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1"/>
            <a:ext cx="57912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572000" y="2057400"/>
            <a:ext cx="3505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Las asignaturas</a:t>
            </a:r>
          </a:p>
        </p:txBody>
      </p:sp>
      <p:pic>
        <p:nvPicPr>
          <p:cNvPr id="3076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3962400"/>
            <a:ext cx="2378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94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500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5" dur="500" fill="hold" masterRel="sameClick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504D"/>
                                      </p:to>
                                    </p:animClr>
                                    <p:set>
                                      <p:cBhvr additive="repl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 rot="-600000">
            <a:off x="4037013" y="1593416"/>
            <a:ext cx="4318000" cy="172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0600" tIns="15120" rIns="30600" bIns="1512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/>
            <a:r>
              <a:rPr lang="en-US" sz="5500">
                <a:solidFill>
                  <a:srgbClr val="FFFFFF"/>
                </a:solidFill>
                <a:latin typeface="Calibri" pitchFamily="34" charset="0"/>
              </a:rPr>
              <a:t>La clase de matemáticas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96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572000" y="1905001"/>
            <a:ext cx="3505200" cy="284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matemáticas</a:t>
            </a:r>
          </a:p>
          <a:p>
            <a:pPr algn="ctr" eaLnBrk="1" hangingPunct="1">
              <a:spcBef>
                <a:spcPts val="2750"/>
              </a:spcBef>
            </a:pPr>
            <a:endParaRPr lang="fr-FR" sz="4400">
              <a:solidFill>
                <a:srgbClr val="000000"/>
              </a:solidFill>
            </a:endParaRPr>
          </a:p>
        </p:txBody>
      </p:sp>
      <p:pic>
        <p:nvPicPr>
          <p:cNvPr id="6149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35814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6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114800" y="1447801"/>
            <a:ext cx="4419600" cy="284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Educación física</a:t>
            </a:r>
          </a:p>
          <a:p>
            <a:pPr algn="ctr" eaLnBrk="1" hangingPunct="1">
              <a:spcBef>
                <a:spcPts val="2750"/>
              </a:spcBef>
            </a:pPr>
            <a:endParaRPr lang="fr-FR" sz="4400">
              <a:solidFill>
                <a:srgbClr val="000000"/>
              </a:solidFill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124200"/>
            <a:ext cx="39909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3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125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25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708026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503614" y="1125538"/>
            <a:ext cx="5399087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 clase de historia y geografía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000">
                <a:solidFill>
                  <a:srgbClr val="000000"/>
                </a:solidFill>
              </a:rPr>
              <a:t>(</a:t>
            </a:r>
            <a:r>
              <a:rPr lang="fr-FR" sz="3600">
                <a:solidFill>
                  <a:srgbClr val="000000"/>
                </a:solidFill>
              </a:rPr>
              <a:t>o de ciencias/estudios sociales)</a:t>
            </a:r>
            <a:endParaRPr lang="fr-FR" sz="4000">
              <a:solidFill>
                <a:srgbClr val="000000"/>
              </a:solidFill>
            </a:endParaRPr>
          </a:p>
          <a:p>
            <a:pPr algn="ctr" eaLnBrk="1" hangingPunct="1">
              <a:spcBef>
                <a:spcPts val="2750"/>
              </a:spcBef>
            </a:pPr>
            <a:endParaRPr lang="fr-FR" sz="4400">
              <a:solidFill>
                <a:srgbClr val="0000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1628775"/>
            <a:ext cx="24939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576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5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34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43400" y="1524001"/>
            <a:ext cx="3505200" cy="284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inglés</a:t>
            </a:r>
          </a:p>
          <a:p>
            <a:pPr algn="ctr" eaLnBrk="1" hangingPunct="1">
              <a:spcBef>
                <a:spcPts val="2750"/>
              </a:spcBef>
            </a:pPr>
            <a:endParaRPr lang="fr-FR" sz="4400">
              <a:solidFill>
                <a:srgbClr val="000000"/>
              </a:solidFill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05400"/>
            <a:ext cx="59436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1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5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25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143251" y="1196975"/>
            <a:ext cx="5616575" cy="388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 dirty="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 dirty="0" err="1">
                <a:solidFill>
                  <a:srgbClr val="000000"/>
                </a:solidFill>
              </a:rPr>
              <a:t>Tecnología</a:t>
            </a:r>
            <a:endParaRPr lang="fr-FR" sz="44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ts val="2750"/>
              </a:spcBef>
            </a:pPr>
            <a:r>
              <a:rPr lang="fr-FR" sz="4400" dirty="0">
                <a:solidFill>
                  <a:srgbClr val="000000"/>
                </a:solidFill>
              </a:rPr>
              <a:t>(o de </a:t>
            </a:r>
            <a:r>
              <a:rPr lang="fr-FR" sz="4400" dirty="0" err="1">
                <a:solidFill>
                  <a:srgbClr val="000000"/>
                </a:solidFill>
              </a:rPr>
              <a:t>informática</a:t>
            </a:r>
            <a:r>
              <a:rPr lang="fr-FR" sz="4400" dirty="0">
                <a:solidFill>
                  <a:srgbClr val="000000"/>
                </a:solidFill>
              </a:rPr>
              <a:t>)</a:t>
            </a:r>
          </a:p>
          <a:p>
            <a:pPr algn="ctr" eaLnBrk="1" hangingPunct="1">
              <a:spcBef>
                <a:spcPts val="2750"/>
              </a:spcBef>
            </a:pPr>
            <a:endParaRPr lang="fr-FR" sz="4400" dirty="0">
              <a:solidFill>
                <a:srgbClr val="000000"/>
              </a:solidFill>
            </a:endParaRPr>
          </a:p>
        </p:txBody>
      </p:sp>
      <p:pic>
        <p:nvPicPr>
          <p:cNvPr id="10244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38600"/>
            <a:ext cx="26670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5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-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1723" y="274638"/>
            <a:ext cx="9819860" cy="2218258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Aharoni" pitchFamily="2" charset="-79"/>
                <a:cs typeface="Aharoni" pitchFamily="2" charset="-79"/>
              </a:rPr>
              <a:t>Pour conjuguer un verbe pronominal, il faut placer le « </a:t>
            </a:r>
            <a:r>
              <a:rPr lang="fr-FR" sz="32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se </a:t>
            </a:r>
            <a:r>
              <a:rPr lang="fr-FR" sz="3200" dirty="0">
                <a:latin typeface="Aharoni" pitchFamily="2" charset="-79"/>
                <a:cs typeface="Aharoni" pitchFamily="2" charset="-79"/>
              </a:rPr>
              <a:t>» devant et décliner le pronom suivant la personne.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63752" y="2492897"/>
            <a:ext cx="2088232" cy="4065315"/>
          </a:xfrm>
        </p:spPr>
        <p:txBody>
          <a:bodyPr/>
          <a:lstStyle/>
          <a:p>
            <a:pPr algn="ctr">
              <a:buNone/>
            </a:pPr>
            <a:r>
              <a:rPr lang="fr-FR" dirty="0" err="1">
                <a:latin typeface="Aharoni" pitchFamily="2" charset="-79"/>
                <a:cs typeface="Aharoni" pitchFamily="2" charset="-79"/>
              </a:rPr>
              <a:t>Yo</a:t>
            </a:r>
            <a:endParaRPr lang="fr-FR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fr-FR" dirty="0" err="1">
                <a:latin typeface="Aharoni" pitchFamily="2" charset="-79"/>
                <a:cs typeface="Aharoni" pitchFamily="2" charset="-79"/>
              </a:rPr>
              <a:t>Tú</a:t>
            </a:r>
            <a:endParaRPr lang="fr-FR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fr-FR" dirty="0">
                <a:latin typeface="Aharoni" pitchFamily="2" charset="-79"/>
                <a:cs typeface="Aharoni" pitchFamily="2" charset="-79"/>
              </a:rPr>
              <a:t>El/Ella</a:t>
            </a:r>
            <a:endParaRPr lang="fr-FR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fr-FR" dirty="0" err="1">
                <a:latin typeface="Aharoni" pitchFamily="2" charset="-79"/>
                <a:cs typeface="Aharoni" pitchFamily="2" charset="-79"/>
              </a:rPr>
              <a:t>Nosotros</a:t>
            </a:r>
            <a:endParaRPr lang="fr-FR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fr-FR" dirty="0" err="1">
                <a:latin typeface="Aharoni" pitchFamily="2" charset="-79"/>
                <a:cs typeface="Aharoni" pitchFamily="2" charset="-79"/>
              </a:rPr>
              <a:t>Vosotros</a:t>
            </a:r>
            <a:endParaRPr lang="fr-FR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fr-FR" dirty="0" err="1">
                <a:latin typeface="Aharoni" pitchFamily="2" charset="-79"/>
                <a:cs typeface="Aharoni" pitchFamily="2" charset="-79"/>
              </a:rPr>
              <a:t>Ellos</a:t>
            </a:r>
            <a:r>
              <a:rPr lang="fr-FR" dirty="0">
                <a:latin typeface="Aharoni" pitchFamily="2" charset="-79"/>
                <a:cs typeface="Aharoni" pitchFamily="2" charset="-79"/>
              </a:rPr>
              <a:t>/</a:t>
            </a:r>
            <a:r>
              <a:rPr lang="fr-FR" dirty="0" err="1">
                <a:latin typeface="Aharoni" pitchFamily="2" charset="-79"/>
                <a:cs typeface="Aharoni" pitchFamily="2" charset="-79"/>
              </a:rPr>
              <a:t>Ellas</a:t>
            </a:r>
            <a:endParaRPr lang="fr-FR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5951984" y="2492896"/>
            <a:ext cx="936104" cy="406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me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te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se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nos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os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se</a:t>
            </a:r>
            <a:r>
              <a:rPr lang="fr-FR" sz="2800" dirty="0">
                <a:latin typeface="Aharoni" pitchFamily="2" charset="-79"/>
                <a:cs typeface="Aharoni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14876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783633" y="1000125"/>
            <a:ext cx="7127875" cy="59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 dirty="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 dirty="0" err="1">
                <a:solidFill>
                  <a:srgbClr val="000000"/>
                </a:solidFill>
              </a:rPr>
              <a:t>Español</a:t>
            </a:r>
            <a:endParaRPr lang="fr-FR" sz="44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ts val="2750"/>
              </a:spcBef>
            </a:pPr>
            <a:r>
              <a:rPr lang="fr-FR" sz="4400" dirty="0">
                <a:solidFill>
                  <a:srgbClr val="000000"/>
                </a:solidFill>
              </a:rPr>
              <a:t>(o de </a:t>
            </a:r>
            <a:r>
              <a:rPr lang="fr-FR" sz="4400" dirty="0" err="1">
                <a:solidFill>
                  <a:srgbClr val="000000"/>
                </a:solidFill>
              </a:rPr>
              <a:t>lengua</a:t>
            </a:r>
            <a:r>
              <a:rPr lang="fr-FR" sz="4400" dirty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 dirty="0" err="1">
                <a:solidFill>
                  <a:srgbClr val="000000"/>
                </a:solidFill>
              </a:rPr>
              <a:t>castellana</a:t>
            </a:r>
            <a:r>
              <a:rPr lang="fr-FR" sz="4400" dirty="0">
                <a:solidFill>
                  <a:srgbClr val="000000"/>
                </a:solidFill>
              </a:rPr>
              <a:t>)</a:t>
            </a:r>
          </a:p>
          <a:p>
            <a:pPr algn="ctr" eaLnBrk="1" hangingPunct="1">
              <a:spcBef>
                <a:spcPts val="2750"/>
              </a:spcBef>
            </a:pPr>
            <a:endParaRPr lang="fr-FR" sz="44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ts val="2750"/>
              </a:spcBef>
            </a:pPr>
            <a:endParaRPr lang="fr-FR" sz="4400" dirty="0">
              <a:solidFill>
                <a:srgbClr val="000000"/>
              </a:solidFill>
            </a:endParaRP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149726"/>
            <a:ext cx="27368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43400" y="1524001"/>
            <a:ext cx="3505200" cy="284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francés</a:t>
            </a:r>
          </a:p>
          <a:p>
            <a:pPr algn="ctr" eaLnBrk="1" hangingPunct="1">
              <a:spcBef>
                <a:spcPts val="2750"/>
              </a:spcBef>
            </a:pPr>
            <a:endParaRPr lang="fr-FR" sz="4400">
              <a:solidFill>
                <a:srgbClr val="000000"/>
              </a:solidFill>
            </a:endParaRPr>
          </a:p>
        </p:txBody>
      </p:sp>
      <p:pic>
        <p:nvPicPr>
          <p:cNvPr id="12292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10001"/>
            <a:ext cx="24384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4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7" fill="hold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14" dur="42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5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16" dur="42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7" dur="7" fill="hold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18" dur="42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9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20" dur="42" decel="50000" fill="hold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343400" y="1126436"/>
            <a:ext cx="3505200" cy="45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 dirty="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 dirty="0" err="1">
                <a:solidFill>
                  <a:srgbClr val="000000"/>
                </a:solidFill>
              </a:rPr>
              <a:t>Ciencias</a:t>
            </a:r>
            <a:r>
              <a:rPr lang="fr-FR" sz="4400" dirty="0">
                <a:solidFill>
                  <a:srgbClr val="000000"/>
                </a:solidFill>
              </a:rPr>
              <a:t> </a:t>
            </a:r>
            <a:r>
              <a:rPr lang="fr-FR" sz="4400" dirty="0" err="1">
                <a:solidFill>
                  <a:srgbClr val="000000"/>
                </a:solidFill>
              </a:rPr>
              <a:t>naturales</a:t>
            </a:r>
            <a:r>
              <a:rPr lang="fr-FR" sz="4400" dirty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 dirty="0">
                <a:solidFill>
                  <a:srgbClr val="000000"/>
                </a:solidFill>
              </a:rPr>
              <a:t>(o </a:t>
            </a:r>
            <a:r>
              <a:rPr lang="fr-FR" sz="4400" dirty="0" err="1">
                <a:solidFill>
                  <a:srgbClr val="000000"/>
                </a:solidFill>
              </a:rPr>
              <a:t>biología</a:t>
            </a:r>
            <a:r>
              <a:rPr lang="fr-FR" sz="4400" dirty="0">
                <a:solidFill>
                  <a:srgbClr val="000000"/>
                </a:solidFill>
              </a:rPr>
              <a:t>)</a:t>
            </a:r>
          </a:p>
          <a:p>
            <a:pPr algn="ctr" eaLnBrk="1" hangingPunct="1">
              <a:spcBef>
                <a:spcPts val="2750"/>
              </a:spcBef>
            </a:pPr>
            <a:endParaRPr lang="fr-FR" sz="4400" dirty="0">
              <a:solidFill>
                <a:srgbClr val="000000"/>
              </a:solidFill>
            </a:endParaRPr>
          </a:p>
        </p:txBody>
      </p:sp>
      <p:pic>
        <p:nvPicPr>
          <p:cNvPr id="13316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05263"/>
            <a:ext cx="30480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1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 additive="repl"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343400" y="1524001"/>
            <a:ext cx="3505200" cy="352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Física y química</a:t>
            </a:r>
          </a:p>
          <a:p>
            <a:pPr algn="ctr" eaLnBrk="1" hangingPunct="1">
              <a:spcBef>
                <a:spcPts val="2750"/>
              </a:spcBef>
            </a:pPr>
            <a:endParaRPr lang="fr-FR" sz="4400">
              <a:solidFill>
                <a:srgbClr val="000000"/>
              </a:solidFill>
            </a:endParaRPr>
          </a:p>
        </p:txBody>
      </p:sp>
      <p:pic>
        <p:nvPicPr>
          <p:cNvPr id="14340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5814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38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343400" y="1524001"/>
            <a:ext cx="35052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Tutoría (o refuerzo)</a:t>
            </a:r>
          </a:p>
          <a:p>
            <a:pPr algn="ctr" eaLnBrk="1" hangingPunct="1">
              <a:spcBef>
                <a:spcPts val="2750"/>
              </a:spcBef>
            </a:pPr>
            <a:endParaRPr lang="fr-FR" sz="4400">
              <a:solidFill>
                <a:srgbClr val="000000"/>
              </a:solidFill>
            </a:endParaRPr>
          </a:p>
        </p:txBody>
      </p:sp>
      <p:pic>
        <p:nvPicPr>
          <p:cNvPr id="15364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038600"/>
            <a:ext cx="24177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7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 additive="repl"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 rot="-600000">
            <a:off x="3962400" y="1449872"/>
            <a:ext cx="4318000" cy="87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0600" tIns="15120" rIns="30600" bIns="1512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/>
            <a:r>
              <a:rPr lang="en-US" sz="5500">
                <a:solidFill>
                  <a:srgbClr val="FFFFFF"/>
                </a:solidFill>
                <a:latin typeface="Calibri" pitchFamily="34" charset="0"/>
              </a:rPr>
              <a:t>La clase de art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876800" y="1981200"/>
            <a:ext cx="35052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 clase de artes plásticas</a:t>
            </a:r>
          </a:p>
          <a:p>
            <a:pPr algn="ctr" eaLnBrk="1" hangingPunct="1">
              <a:spcBef>
                <a:spcPts val="2750"/>
              </a:spcBef>
            </a:pPr>
            <a:endParaRPr lang="fr-FR" sz="4400">
              <a:solidFill>
                <a:srgbClr val="000000"/>
              </a:solidFill>
            </a:endParaRP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70339"/>
            <a:ext cx="34671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4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77,80,-64)"/>
                                          </p:val>
                                        </p:tav>
                                        <p:tav tm="50000">
                                          <p:val>
                                            <p:strVal val="rgb(-1,0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77,80,-64)"/>
                                          </p:val>
                                        </p:tav>
                                        <p:tav tm="50000">
                                          <p:val>
                                            <p:strVal val="rgb(-1,0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9" dur="8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 rot="-600000">
            <a:off x="4037013" y="1441016"/>
            <a:ext cx="4318000" cy="172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0600" tIns="15120" rIns="30600" bIns="1512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/>
            <a:r>
              <a:rPr lang="en-US" sz="5500">
                <a:solidFill>
                  <a:srgbClr val="FFFFFF"/>
                </a:solidFill>
                <a:latin typeface="Calibri" pitchFamily="34" charset="0"/>
              </a:rPr>
              <a:t>La clase de música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1"/>
            <a:ext cx="61722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0" y="1524001"/>
            <a:ext cx="3505200" cy="284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08050" algn="l"/>
                <a:tab pos="1817688" algn="l"/>
                <a:tab pos="2727325" algn="l"/>
                <a:tab pos="3636963" algn="l"/>
                <a:tab pos="4546600" algn="l"/>
                <a:tab pos="5456238" algn="l"/>
                <a:tab pos="6365875" algn="l"/>
                <a:tab pos="7275513" algn="l"/>
                <a:tab pos="8185150" algn="l"/>
                <a:tab pos="9094788" algn="l"/>
                <a:tab pos="10004425" algn="l"/>
                <a:tab pos="10914063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La clase de</a:t>
            </a:r>
          </a:p>
          <a:p>
            <a:pPr algn="ctr" eaLnBrk="1" hangingPunct="1">
              <a:spcBef>
                <a:spcPts val="2750"/>
              </a:spcBef>
            </a:pPr>
            <a:r>
              <a:rPr lang="fr-FR" sz="4400">
                <a:solidFill>
                  <a:srgbClr val="000000"/>
                </a:solidFill>
              </a:rPr>
              <a:t>música</a:t>
            </a:r>
          </a:p>
          <a:p>
            <a:pPr algn="ctr" eaLnBrk="1" hangingPunct="1">
              <a:spcBef>
                <a:spcPts val="2750"/>
              </a:spcBef>
            </a:pPr>
            <a:endParaRPr lang="fr-FR" sz="4400">
              <a:solidFill>
                <a:srgbClr val="000000"/>
              </a:solidFill>
            </a:endParaRPr>
          </a:p>
        </p:txBody>
      </p:sp>
      <p:pic>
        <p:nvPicPr>
          <p:cNvPr id="5125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1"/>
            <a:ext cx="33528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5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11" y="1046921"/>
            <a:ext cx="11316400" cy="4982818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3379305" y="225286"/>
            <a:ext cx="5738191" cy="940904"/>
          </a:xfrm>
          <a:prstGeom prst="round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4000" dirty="0">
                <a:solidFill>
                  <a:schemeClr val="bg1">
                    <a:lumMod val="50000"/>
                  </a:schemeClr>
                </a:solidFill>
                <a:latin typeface="AR CHRISTY" panose="02000000000000000000" pitchFamily="2" charset="0"/>
              </a:rPr>
              <a:t>Las </a:t>
            </a:r>
            <a:r>
              <a:rPr lang="fr-RE" sz="4000" dirty="0" err="1">
                <a:solidFill>
                  <a:schemeClr val="bg1">
                    <a:lumMod val="50000"/>
                  </a:schemeClr>
                </a:solidFill>
                <a:latin typeface="AR CHRISTY" panose="02000000000000000000" pitchFamily="2" charset="0"/>
              </a:rPr>
              <a:t>asignaturas</a:t>
            </a:r>
            <a:endParaRPr lang="fr-RE" sz="4000" dirty="0">
              <a:solidFill>
                <a:schemeClr val="bg1">
                  <a:lumMod val="50000"/>
                </a:schemeClr>
              </a:solidFill>
              <a:latin typeface="AR CHRISTY" panose="020000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633252" y="2650435"/>
            <a:ext cx="270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R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Matemáticas</a:t>
            </a:r>
            <a:endParaRPr lang="fr-R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632712" y="3144150"/>
            <a:ext cx="370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R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Francés</a:t>
            </a:r>
            <a:r>
              <a:rPr lang="fr-R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fr-R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literatura</a:t>
            </a:r>
            <a:endParaRPr lang="fr-R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81260" y="3631564"/>
            <a:ext cx="270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R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Educación</a:t>
            </a:r>
            <a:r>
              <a:rPr lang="fr-R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R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física</a:t>
            </a:r>
            <a:endParaRPr lang="fr-R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32712" y="4093229"/>
            <a:ext cx="270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R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Artes</a:t>
            </a:r>
            <a:r>
              <a:rPr lang="fr-R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R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plásticas</a:t>
            </a:r>
            <a:endParaRPr lang="fr-R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48400" y="4484781"/>
            <a:ext cx="270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RE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Música</a:t>
            </a:r>
            <a:r>
              <a:rPr lang="fr-RE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98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D90BDA1-EAC1-40DB-9A72-B06DC578C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53" t="26654" r="25217" b="18246"/>
          <a:stretch/>
        </p:blipFill>
        <p:spPr>
          <a:xfrm>
            <a:off x="1643270" y="860729"/>
            <a:ext cx="8560904" cy="5136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Vague 2">
            <a:extLst>
              <a:ext uri="{FF2B5EF4-FFF2-40B4-BE49-F238E27FC236}">
                <a16:creationId xmlns:a16="http://schemas.microsoft.com/office/drawing/2014/main" id="{1D333CAD-EBB5-43FB-9333-93D03FCFF33E}"/>
              </a:ext>
            </a:extLst>
          </p:cNvPr>
          <p:cNvSpPr/>
          <p:nvPr/>
        </p:nvSpPr>
        <p:spPr>
          <a:xfrm>
            <a:off x="3140765" y="5997271"/>
            <a:ext cx="5592418" cy="761338"/>
          </a:xfrm>
          <a:prstGeom prst="wave">
            <a:avLst/>
          </a:prstGeom>
          <a:solidFill>
            <a:srgbClr val="FF33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Lucida Handwriting" panose="03010101010101010101" pitchFamily="66" charset="0"/>
              </a:rPr>
              <a:t>Vidas </a:t>
            </a:r>
            <a:r>
              <a:rPr lang="fr-FR" sz="3200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paralelas</a:t>
            </a:r>
            <a:endParaRPr lang="fr-FR" sz="3200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9A7F97-56C3-4E54-A1E1-A8563DE1F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1" y="403528"/>
            <a:ext cx="1610801" cy="161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AFC8A2F-3826-47AD-94E0-0D31C1338442}"/>
              </a:ext>
            </a:extLst>
          </p:cNvPr>
          <p:cNvSpPr/>
          <p:nvPr/>
        </p:nvSpPr>
        <p:spPr>
          <a:xfrm>
            <a:off x="9395791" y="278296"/>
            <a:ext cx="2325758" cy="233238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¿De </a:t>
            </a:r>
            <a:r>
              <a:rPr lang="fr-FR" sz="3600" dirty="0" err="1">
                <a:solidFill>
                  <a:schemeClr val="tx1"/>
                </a:solidFill>
                <a:latin typeface="Chiller" panose="04020404031007020602" pitchFamily="82" charset="0"/>
              </a:rPr>
              <a:t>qué</a:t>
            </a:r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 va a </a:t>
            </a:r>
            <a:r>
              <a:rPr lang="fr-FR" sz="3600" dirty="0" err="1">
                <a:solidFill>
                  <a:schemeClr val="tx1"/>
                </a:solidFill>
                <a:latin typeface="Chiller" panose="04020404031007020602" pitchFamily="82" charset="0"/>
              </a:rPr>
              <a:t>tratar</a:t>
            </a:r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 el </a:t>
            </a:r>
            <a:r>
              <a:rPr lang="fr-FR" sz="3600" dirty="0" err="1">
                <a:solidFill>
                  <a:schemeClr val="tx1"/>
                </a:solidFill>
                <a:latin typeface="Chiller" panose="04020404031007020602" pitchFamily="82" charset="0"/>
              </a:rPr>
              <a:t>vídeo</a:t>
            </a:r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?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4303573-7A05-40DB-943A-A38A6B0BABF0}"/>
              </a:ext>
            </a:extLst>
          </p:cNvPr>
          <p:cNvSpPr/>
          <p:nvPr/>
        </p:nvSpPr>
        <p:spPr>
          <a:xfrm>
            <a:off x="9385851" y="259287"/>
            <a:ext cx="2325758" cy="233238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¿</a:t>
            </a:r>
            <a:r>
              <a:rPr lang="fr-FR" sz="3600" dirty="0" err="1">
                <a:solidFill>
                  <a:schemeClr val="tx1"/>
                </a:solidFill>
                <a:latin typeface="Chiller" panose="04020404031007020602" pitchFamily="82" charset="0"/>
              </a:rPr>
              <a:t>Qué</a:t>
            </a:r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hiller" panose="04020404031007020602" pitchFamily="82" charset="0"/>
              </a:rPr>
              <a:t>hacen</a:t>
            </a:r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?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FBE1D32-4E78-4BD1-A3C2-A048F7B11326}"/>
              </a:ext>
            </a:extLst>
          </p:cNvPr>
          <p:cNvSpPr/>
          <p:nvPr/>
        </p:nvSpPr>
        <p:spPr>
          <a:xfrm>
            <a:off x="4002375" y="1034321"/>
            <a:ext cx="4901782" cy="467693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□ El corto quiere luchar en contra de la pobreza </a:t>
            </a:r>
            <a:r>
              <a:rPr lang="es-ES" sz="1400" i="1" dirty="0">
                <a:solidFill>
                  <a:schemeClr val="tx1"/>
                </a:solidFill>
              </a:rPr>
              <a:t>(=la </a:t>
            </a:r>
            <a:r>
              <a:rPr lang="es-ES" sz="1400" i="1" dirty="0" err="1">
                <a:solidFill>
                  <a:schemeClr val="tx1"/>
                </a:solidFill>
              </a:rPr>
              <a:t>pauvreté</a:t>
            </a:r>
            <a:r>
              <a:rPr lang="es-ES" sz="1400" i="1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s-ES" sz="1400" i="1" dirty="0">
              <a:solidFill>
                <a:schemeClr val="tx1"/>
              </a:solidFill>
            </a:endParaRPr>
          </a:p>
          <a:p>
            <a:pPr algn="ctr"/>
            <a:r>
              <a:rPr lang="es-ES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□ El corto quiere denunciar las desigualdades </a:t>
            </a:r>
            <a:r>
              <a:rPr lang="es-ES" sz="1400" i="1" dirty="0">
                <a:solidFill>
                  <a:schemeClr val="tx1"/>
                </a:solidFill>
              </a:rPr>
              <a:t>(= les </a:t>
            </a:r>
            <a:r>
              <a:rPr lang="es-ES" sz="1400" i="1" dirty="0" err="1">
                <a:solidFill>
                  <a:schemeClr val="tx1"/>
                </a:solidFill>
              </a:rPr>
              <a:t>inégalités</a:t>
            </a:r>
            <a:r>
              <a:rPr lang="es-ES" sz="1400" i="1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s-ES" sz="1400" i="1" dirty="0">
              <a:solidFill>
                <a:schemeClr val="tx1"/>
              </a:solidFill>
            </a:endParaRPr>
          </a:p>
          <a:p>
            <a:pPr algn="ctr"/>
            <a:r>
              <a:rPr lang="es-ES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□ El corto quiere combatir los prejuicios </a:t>
            </a:r>
            <a:r>
              <a:rPr lang="es-ES" sz="1400" i="1" dirty="0">
                <a:solidFill>
                  <a:schemeClr val="tx1"/>
                </a:solidFill>
              </a:rPr>
              <a:t>(=les </a:t>
            </a:r>
            <a:r>
              <a:rPr lang="es-ES" sz="1400" i="1" dirty="0" err="1">
                <a:solidFill>
                  <a:schemeClr val="tx1"/>
                </a:solidFill>
              </a:rPr>
              <a:t>préjugés</a:t>
            </a:r>
            <a:r>
              <a:rPr lang="es-ES" sz="1400" i="1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s-ES" sz="1400" i="1" dirty="0">
              <a:solidFill>
                <a:schemeClr val="tx1"/>
              </a:solidFill>
            </a:endParaRPr>
          </a:p>
          <a:p>
            <a:pPr algn="ctr"/>
            <a:r>
              <a:rPr lang="es-ES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□ El corto está a favor de la tolerancia </a:t>
            </a:r>
            <a:r>
              <a:rPr lang="es-ES" sz="1400" i="1" dirty="0">
                <a:solidFill>
                  <a:schemeClr val="tx1"/>
                </a:solidFill>
              </a:rPr>
              <a:t>(=la </a:t>
            </a:r>
            <a:r>
              <a:rPr lang="es-ES" sz="1400" i="1" dirty="0" err="1">
                <a:solidFill>
                  <a:schemeClr val="tx1"/>
                </a:solidFill>
              </a:rPr>
              <a:t>tolérance</a:t>
            </a:r>
            <a:r>
              <a:rPr lang="es-ES" sz="1400" i="1" dirty="0">
                <a:solidFill>
                  <a:schemeClr val="tx1"/>
                </a:solidFill>
              </a:rPr>
              <a:t>) </a:t>
            </a:r>
            <a:endParaRPr lang="fr-FR" sz="1400" i="1" dirty="0">
              <a:solidFill>
                <a:schemeClr val="tx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499059-A2A0-47C5-9A8A-3D9ACA93B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88" y="2344467"/>
            <a:ext cx="594059" cy="532422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7F30D41-3B62-40A2-9D72-87D88BCD7E9B}"/>
              </a:ext>
            </a:extLst>
          </p:cNvPr>
          <p:cNvSpPr/>
          <p:nvPr/>
        </p:nvSpPr>
        <p:spPr>
          <a:xfrm>
            <a:off x="8971931" y="259287"/>
            <a:ext cx="3130826" cy="233238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¿</a:t>
            </a:r>
            <a:r>
              <a:rPr lang="fr-FR" sz="3600" dirty="0" err="1">
                <a:solidFill>
                  <a:schemeClr val="tx1"/>
                </a:solidFill>
                <a:latin typeface="Chiller" panose="04020404031007020602" pitchFamily="82" charset="0"/>
              </a:rPr>
              <a:t>Qué</a:t>
            </a:r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hiller" panose="04020404031007020602" pitchFamily="82" charset="0"/>
              </a:rPr>
              <a:t>tipo</a:t>
            </a:r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 de </a:t>
            </a:r>
            <a:r>
              <a:rPr lang="fr-FR" sz="3600" dirty="0" err="1">
                <a:solidFill>
                  <a:schemeClr val="tx1"/>
                </a:solidFill>
                <a:latin typeface="Chiller" panose="04020404031007020602" pitchFamily="82" charset="0"/>
              </a:rPr>
              <a:t>desigualdades</a:t>
            </a:r>
            <a:r>
              <a:rPr lang="fr-FR" sz="3600" dirty="0">
                <a:solidFill>
                  <a:schemeClr val="tx1"/>
                </a:solidFill>
                <a:latin typeface="Chiller" panose="04020404031007020602" pitchFamily="82" charset="0"/>
              </a:rPr>
              <a:t>?</a:t>
            </a:r>
          </a:p>
        </p:txBody>
      </p:sp>
      <p:pic>
        <p:nvPicPr>
          <p:cNvPr id="1026" name="Picture 2" descr="Résultat de recherche d'images pour &quot;educacion dibujo&quot;">
            <a:extLst>
              <a:ext uri="{FF2B5EF4-FFF2-40B4-BE49-F238E27FC236}">
                <a16:creationId xmlns:a16="http://schemas.microsoft.com/office/drawing/2014/main" id="{4CF78261-E1BA-46E2-B7F9-58B442E4E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453">
            <a:off x="676108" y="2300348"/>
            <a:ext cx="2623435" cy="2623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4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7" grpId="0" animBg="1"/>
      <p:bldP spid="7" grpId="1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latin typeface="Aharoni" pitchFamily="2" charset="-79"/>
                <a:cs typeface="Aharoni" pitchFamily="2" charset="-79"/>
              </a:rPr>
              <a:t>Ensuite il reste la base verbale. Il faut regarder le groupe du verbe pour conjuguer.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7848" y="1700809"/>
            <a:ext cx="1944216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b="1" dirty="0"/>
              <a:t>2</a:t>
            </a:r>
            <a:r>
              <a:rPr lang="fr-FR" b="1" baseline="30000" dirty="0"/>
              <a:t>ème</a:t>
            </a:r>
            <a:r>
              <a:rPr lang="fr-FR" b="1" dirty="0"/>
              <a:t> groupe</a:t>
            </a:r>
          </a:p>
          <a:p>
            <a:pPr algn="ctr">
              <a:buNone/>
            </a:pPr>
            <a:r>
              <a:rPr lang="fr-FR" dirty="0" err="1"/>
              <a:t>Met</a:t>
            </a:r>
            <a:r>
              <a:rPr lang="fr-FR" b="1" u="sng" dirty="0" err="1"/>
              <a:t>er</a:t>
            </a:r>
            <a:r>
              <a:rPr lang="fr-FR" dirty="0" err="1"/>
              <a:t>se</a:t>
            </a:r>
            <a:endParaRPr lang="fr-FR" dirty="0"/>
          </a:p>
          <a:p>
            <a:pPr algn="ctr">
              <a:buNone/>
            </a:pPr>
            <a:endParaRPr lang="fr-FR" sz="2600" dirty="0"/>
          </a:p>
          <a:p>
            <a:pPr algn="ctr">
              <a:buNone/>
            </a:pPr>
            <a:r>
              <a:rPr lang="fr-FR" dirty="0"/>
              <a:t>Me met</a:t>
            </a:r>
            <a:endParaRPr lang="fr-F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dirty="0"/>
              <a:t>Te met</a:t>
            </a:r>
            <a:endParaRPr lang="fr-F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dirty="0"/>
              <a:t>Se met</a:t>
            </a:r>
            <a:endParaRPr lang="fr-F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dirty="0"/>
              <a:t>Nos met</a:t>
            </a:r>
            <a:endParaRPr lang="fr-F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dirty="0"/>
              <a:t>Os met</a:t>
            </a:r>
            <a:endParaRPr lang="fr-FR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dirty="0"/>
              <a:t>Se met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7608168" y="1700809"/>
            <a:ext cx="194421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b="1" dirty="0"/>
              <a:t>3</a:t>
            </a:r>
            <a:r>
              <a:rPr lang="fr-FR" sz="2800" b="1" baseline="30000" dirty="0"/>
              <a:t>ème</a:t>
            </a:r>
            <a:r>
              <a:rPr lang="fr-FR" sz="2800" b="1" dirty="0"/>
              <a:t> groupe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 err="1"/>
              <a:t>Escrib</a:t>
            </a:r>
            <a:r>
              <a:rPr lang="fr-FR" sz="2800" b="1" u="sng" dirty="0" err="1"/>
              <a:t>ir</a:t>
            </a:r>
            <a:r>
              <a:rPr lang="fr-FR" sz="2800" dirty="0" err="1"/>
              <a:t>se</a:t>
            </a:r>
            <a:r>
              <a:rPr lang="fr-FR" sz="2800" dirty="0"/>
              <a:t> 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fr-FR" sz="2800" dirty="0"/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/>
              <a:t>Me </a:t>
            </a:r>
            <a:r>
              <a:rPr lang="fr-FR" sz="2800" dirty="0" err="1"/>
              <a:t>escrib</a:t>
            </a:r>
            <a:endParaRPr lang="fr-FR" sz="2800" dirty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/>
              <a:t>Te </a:t>
            </a:r>
            <a:r>
              <a:rPr lang="fr-FR" sz="2800" dirty="0" err="1"/>
              <a:t>escrib</a:t>
            </a:r>
            <a:endParaRPr lang="fr-FR" sz="2800" dirty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/>
              <a:t>Se </a:t>
            </a:r>
            <a:r>
              <a:rPr lang="fr-FR" sz="2800" dirty="0" err="1"/>
              <a:t>escrib</a:t>
            </a:r>
            <a:endParaRPr lang="fr-FR" sz="2800" dirty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/>
              <a:t>Nos </a:t>
            </a:r>
            <a:r>
              <a:rPr lang="fr-FR" sz="2800" dirty="0" err="1"/>
              <a:t>escrib</a:t>
            </a:r>
            <a:endParaRPr lang="fr-FR" sz="2800" dirty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/>
              <a:t>Os </a:t>
            </a:r>
            <a:r>
              <a:rPr lang="fr-FR" sz="2800" dirty="0" err="1"/>
              <a:t>escrib</a:t>
            </a:r>
            <a:endParaRPr lang="fr-FR" sz="2800" dirty="0">
              <a:solidFill>
                <a:srgbClr val="FF0000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dirty="0"/>
              <a:t>Se </a:t>
            </a:r>
            <a:r>
              <a:rPr lang="fr-FR" sz="2800" dirty="0" err="1"/>
              <a:t>escrib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19536" y="1628800"/>
            <a:ext cx="1944216" cy="489654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b="1" dirty="0">
                <a:cs typeface="Aharoni" pitchFamily="2" charset="-79"/>
              </a:rPr>
              <a:t>1</a:t>
            </a:r>
            <a:r>
              <a:rPr lang="fr-FR" b="1" baseline="30000" dirty="0">
                <a:cs typeface="Aharoni" pitchFamily="2" charset="-79"/>
              </a:rPr>
              <a:t>er</a:t>
            </a:r>
            <a:r>
              <a:rPr lang="fr-FR" b="1" dirty="0">
                <a:cs typeface="Aharoni" pitchFamily="2" charset="-79"/>
              </a:rPr>
              <a:t> groupe</a:t>
            </a:r>
          </a:p>
          <a:p>
            <a:pPr algn="ctr">
              <a:buNone/>
            </a:pPr>
            <a:r>
              <a:rPr lang="fr-FR" dirty="0" err="1">
                <a:cs typeface="Aharoni" pitchFamily="2" charset="-79"/>
              </a:rPr>
              <a:t>Levant</a:t>
            </a:r>
            <a:r>
              <a:rPr lang="fr-FR" b="1" u="sng" dirty="0" err="1">
                <a:cs typeface="Aharoni" pitchFamily="2" charset="-79"/>
              </a:rPr>
              <a:t>ar</a:t>
            </a:r>
            <a:r>
              <a:rPr lang="fr-FR" dirty="0" err="1">
                <a:cs typeface="Aharoni" pitchFamily="2" charset="-79"/>
              </a:rPr>
              <a:t>se</a:t>
            </a:r>
            <a:endParaRPr lang="fr-FR" dirty="0">
              <a:cs typeface="Aharoni" pitchFamily="2" charset="-79"/>
            </a:endParaRPr>
          </a:p>
          <a:p>
            <a:pPr algn="ctr">
              <a:buNone/>
            </a:pPr>
            <a:endParaRPr lang="fr-FR" dirty="0">
              <a:cs typeface="Aharoni" pitchFamily="2" charset="-79"/>
            </a:endParaRPr>
          </a:p>
          <a:p>
            <a:pPr algn="ctr">
              <a:buNone/>
            </a:pPr>
            <a:r>
              <a:rPr lang="fr-FR" dirty="0">
                <a:cs typeface="Aharoni" pitchFamily="2" charset="-79"/>
              </a:rPr>
              <a:t>Me levant</a:t>
            </a:r>
            <a:endParaRPr lang="fr-FR" dirty="0">
              <a:solidFill>
                <a:srgbClr val="FF0000"/>
              </a:solidFill>
              <a:cs typeface="Aharoni" pitchFamily="2" charset="-79"/>
            </a:endParaRPr>
          </a:p>
          <a:p>
            <a:pPr algn="ctr">
              <a:buNone/>
            </a:pPr>
            <a:r>
              <a:rPr lang="fr-FR" dirty="0">
                <a:cs typeface="Aharoni" pitchFamily="2" charset="-79"/>
              </a:rPr>
              <a:t>Te levant</a:t>
            </a:r>
            <a:r>
              <a:rPr lang="fr-FR" dirty="0">
                <a:solidFill>
                  <a:srgbClr val="FF0000"/>
                </a:solidFill>
                <a:cs typeface="Aharoni" pitchFamily="2" charset="-79"/>
              </a:rPr>
              <a:t> </a:t>
            </a:r>
          </a:p>
          <a:p>
            <a:pPr algn="ctr">
              <a:buNone/>
            </a:pPr>
            <a:r>
              <a:rPr lang="fr-FR" dirty="0">
                <a:cs typeface="Aharoni" pitchFamily="2" charset="-79"/>
              </a:rPr>
              <a:t>Se levant</a:t>
            </a:r>
            <a:r>
              <a:rPr lang="fr-FR" dirty="0">
                <a:solidFill>
                  <a:srgbClr val="FF0000"/>
                </a:solidFill>
                <a:cs typeface="Aharoni" pitchFamily="2" charset="-79"/>
              </a:rPr>
              <a:t> </a:t>
            </a:r>
          </a:p>
          <a:p>
            <a:pPr algn="ctr">
              <a:buNone/>
            </a:pPr>
            <a:r>
              <a:rPr lang="fr-FR" dirty="0">
                <a:cs typeface="Aharoni" pitchFamily="2" charset="-79"/>
              </a:rPr>
              <a:t>Nos levant</a:t>
            </a:r>
            <a:endParaRPr lang="fr-FR" dirty="0">
              <a:solidFill>
                <a:srgbClr val="FF0000"/>
              </a:solidFill>
              <a:cs typeface="Aharoni" pitchFamily="2" charset="-79"/>
            </a:endParaRPr>
          </a:p>
          <a:p>
            <a:pPr algn="ctr">
              <a:buNone/>
            </a:pPr>
            <a:r>
              <a:rPr lang="fr-FR" dirty="0">
                <a:cs typeface="Aharoni" pitchFamily="2" charset="-79"/>
              </a:rPr>
              <a:t>Os levant</a:t>
            </a:r>
            <a:r>
              <a:rPr lang="fr-FR" dirty="0">
                <a:solidFill>
                  <a:srgbClr val="FF0000"/>
                </a:solidFill>
                <a:cs typeface="Aharoni" pitchFamily="2" charset="-79"/>
              </a:rPr>
              <a:t> </a:t>
            </a:r>
          </a:p>
          <a:p>
            <a:pPr algn="ctr">
              <a:buNone/>
            </a:pPr>
            <a:r>
              <a:rPr lang="fr-FR" dirty="0">
                <a:cs typeface="Aharoni" pitchFamily="2" charset="-79"/>
              </a:rPr>
              <a:t>Se levant</a:t>
            </a:r>
            <a:endParaRPr lang="fr-FR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33557" y="313536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cs typeface="Aharoni" pitchFamily="2" charset="-79"/>
              </a:rPr>
              <a:t>o</a:t>
            </a:r>
            <a:endParaRPr lang="fr-FR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461339" y="362256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as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13322" y="4131737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588640" y="4667528"/>
            <a:ext cx="102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amos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03127" y="516413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áis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467708" y="5663650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15060" y="3207225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096000" y="368596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134345" y="4203671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238846" y="469844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emos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160470" y="521871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éis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37812" y="5727849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224837" y="324027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123194" y="3748097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161031" y="4252152"/>
            <a:ext cx="396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9283860" y="476985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imos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199882" y="529133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</a:rPr>
              <a:t>ís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9145292" y="5795385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en</a:t>
            </a:r>
          </a:p>
        </p:txBody>
      </p:sp>
    </p:spTree>
    <p:extLst>
      <p:ext uri="{BB962C8B-B14F-4D97-AF65-F5344CB8AC3E}">
        <p14:creationId xmlns:p14="http://schemas.microsoft.com/office/powerpoint/2010/main" val="321115444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8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8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8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8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8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85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85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85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85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38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38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8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38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8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38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9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1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85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385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0" dur="38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2" dur="38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85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85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1" dur="38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3" dur="38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85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85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2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4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385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385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3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5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385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385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4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6" dur="38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385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385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5" dur="38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7" dur="38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385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385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6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8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385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385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7" dur="38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9" dur="38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5108"/>
            <a:ext cx="12192000" cy="3539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 : coins arrondis 2"/>
          <p:cNvSpPr/>
          <p:nvPr/>
        </p:nvSpPr>
        <p:spPr>
          <a:xfrm>
            <a:off x="2769704" y="185530"/>
            <a:ext cx="6453809" cy="864204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¿</a:t>
            </a:r>
            <a:r>
              <a:rPr lang="fr-RE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Cómo</a:t>
            </a:r>
            <a:r>
              <a:rPr lang="fr-RE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se </a:t>
            </a:r>
            <a:r>
              <a:rPr lang="fr-RE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organiza</a:t>
            </a:r>
            <a:r>
              <a:rPr lang="fr-RE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Rafael </a:t>
            </a:r>
            <a:r>
              <a:rPr lang="fr-RE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por</a:t>
            </a:r>
            <a:r>
              <a:rPr lang="fr-RE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la </a:t>
            </a:r>
            <a:r>
              <a:rPr lang="fr-RE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mañana</a:t>
            </a:r>
            <a:r>
              <a:rPr lang="fr-RE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5774" y="1921565"/>
            <a:ext cx="3710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RE" sz="2800" b="1" dirty="0"/>
              <a:t>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001617" y="1921565"/>
            <a:ext cx="3710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RE" sz="2800" b="1" dirty="0"/>
              <a:t>B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96608" y="1921565"/>
            <a:ext cx="3710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RE" sz="2800" b="1" dirty="0"/>
              <a:t>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223513" y="1921565"/>
            <a:ext cx="3710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RE" sz="2800" b="1" dirty="0"/>
              <a:t>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84852" y="3574774"/>
            <a:ext cx="3710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RE" sz="2800" b="1" dirty="0"/>
              <a:t>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538870" y="3574774"/>
            <a:ext cx="3710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RE" sz="2800" b="1" dirty="0"/>
              <a:t>F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994374" y="3677478"/>
            <a:ext cx="3710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RE" sz="2800" b="1" dirty="0"/>
              <a:t>G</a:t>
            </a:r>
          </a:p>
        </p:txBody>
      </p:sp>
      <p:sp>
        <p:nvSpPr>
          <p:cNvPr id="11" name="Ellipse 10"/>
          <p:cNvSpPr/>
          <p:nvPr/>
        </p:nvSpPr>
        <p:spPr>
          <a:xfrm>
            <a:off x="3485322" y="3574774"/>
            <a:ext cx="755374" cy="74543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Ellipse 11"/>
          <p:cNvSpPr/>
          <p:nvPr/>
        </p:nvSpPr>
        <p:spPr>
          <a:xfrm>
            <a:off x="11138452" y="1810457"/>
            <a:ext cx="755374" cy="74543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Ellipse 12"/>
          <p:cNvSpPr/>
          <p:nvPr/>
        </p:nvSpPr>
        <p:spPr>
          <a:xfrm>
            <a:off x="1851991" y="1805108"/>
            <a:ext cx="755374" cy="74543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Ellipse 13"/>
          <p:cNvSpPr/>
          <p:nvPr/>
        </p:nvSpPr>
        <p:spPr>
          <a:xfrm>
            <a:off x="7802217" y="1864622"/>
            <a:ext cx="755374" cy="74543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Ellipse 14"/>
          <p:cNvSpPr/>
          <p:nvPr/>
        </p:nvSpPr>
        <p:spPr>
          <a:xfrm>
            <a:off x="4909931" y="1805108"/>
            <a:ext cx="755374" cy="74543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Ellipse 15"/>
          <p:cNvSpPr/>
          <p:nvPr/>
        </p:nvSpPr>
        <p:spPr>
          <a:xfrm>
            <a:off x="9901030" y="3574774"/>
            <a:ext cx="755374" cy="74543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Ellipse 16"/>
          <p:cNvSpPr/>
          <p:nvPr/>
        </p:nvSpPr>
        <p:spPr>
          <a:xfrm>
            <a:off x="6471203" y="3463666"/>
            <a:ext cx="755374" cy="74543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Rectangle : coins arrondis 17"/>
          <p:cNvSpPr/>
          <p:nvPr/>
        </p:nvSpPr>
        <p:spPr>
          <a:xfrm rot="21192592">
            <a:off x="1599783" y="4591099"/>
            <a:ext cx="2179982" cy="626666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 me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despierto</a:t>
            </a:r>
            <a:endParaRPr lang="fr-RE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 : coins arrondis 18"/>
          <p:cNvSpPr/>
          <p:nvPr/>
        </p:nvSpPr>
        <p:spPr>
          <a:xfrm rot="21192592">
            <a:off x="9544462" y="2794486"/>
            <a:ext cx="2179982" cy="626666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 me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levanto</a:t>
            </a:r>
            <a:endParaRPr lang="fr-RE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 : coins arrondis 19"/>
          <p:cNvSpPr/>
          <p:nvPr/>
        </p:nvSpPr>
        <p:spPr>
          <a:xfrm rot="21192592">
            <a:off x="6178408" y="2758865"/>
            <a:ext cx="2179982" cy="626666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 me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lavo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/me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ducho</a:t>
            </a:r>
            <a:endParaRPr lang="fr-RE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 : coins arrondis 20"/>
          <p:cNvSpPr/>
          <p:nvPr/>
        </p:nvSpPr>
        <p:spPr>
          <a:xfrm rot="21192592">
            <a:off x="360705" y="2737548"/>
            <a:ext cx="2179982" cy="626666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 me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seco</a:t>
            </a:r>
            <a:endParaRPr lang="fr-RE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 : coins arrondis 21"/>
          <p:cNvSpPr/>
          <p:nvPr/>
        </p:nvSpPr>
        <p:spPr>
          <a:xfrm rot="21192592">
            <a:off x="3382201" y="2794488"/>
            <a:ext cx="2179982" cy="626666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desayuno</a:t>
            </a:r>
            <a:endParaRPr lang="fr-RE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 : coins arrondis 22"/>
          <p:cNvSpPr/>
          <p:nvPr/>
        </p:nvSpPr>
        <p:spPr>
          <a:xfrm rot="21192592">
            <a:off x="8321866" y="4625304"/>
            <a:ext cx="2302321" cy="681539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 me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cepillo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 los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dientes</a:t>
            </a:r>
            <a:endParaRPr lang="fr-RE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 : coins arrondis 23"/>
          <p:cNvSpPr/>
          <p:nvPr/>
        </p:nvSpPr>
        <p:spPr>
          <a:xfrm rot="21192592">
            <a:off x="4780305" y="4445552"/>
            <a:ext cx="2179982" cy="626666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preparo</a:t>
            </a:r>
            <a:r>
              <a:rPr lang="fr-RE" b="1" dirty="0">
                <a:solidFill>
                  <a:schemeClr val="tx1"/>
                </a:solidFill>
                <a:latin typeface="Comic Sans MS" panose="030F0702030302020204" pitchFamily="66" charset="0"/>
              </a:rPr>
              <a:t> la </a:t>
            </a:r>
            <a:r>
              <a:rPr lang="fr-RE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mochila</a:t>
            </a:r>
            <a:endParaRPr lang="fr-RE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5BA3EE-0657-4691-BBFF-74B7E0E98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78" t="15442" r="24674" b="13992"/>
          <a:stretch/>
        </p:blipFill>
        <p:spPr>
          <a:xfrm>
            <a:off x="1974574" y="87690"/>
            <a:ext cx="8640417" cy="6611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91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200" b="1" dirty="0">
                <a:solidFill>
                  <a:srgbClr val="7030A0"/>
                </a:solidFill>
                <a:latin typeface="AR BLANCA" pitchFamily="2" charset="0"/>
              </a:rPr>
              <a:t>¿</a:t>
            </a:r>
            <a:r>
              <a:rPr lang="fr-FR" sz="7200" b="1" dirty="0" err="1">
                <a:solidFill>
                  <a:srgbClr val="7030A0"/>
                </a:solidFill>
                <a:latin typeface="AR BLANCA" pitchFamily="2" charset="0"/>
              </a:rPr>
              <a:t>Qué</a:t>
            </a:r>
            <a:r>
              <a:rPr lang="fr-FR" sz="7200" b="1" dirty="0">
                <a:solidFill>
                  <a:srgbClr val="7030A0"/>
                </a:solidFill>
                <a:latin typeface="AR BLANCA" pitchFamily="2" charset="0"/>
              </a:rPr>
              <a:t> </a:t>
            </a:r>
            <a:r>
              <a:rPr lang="fr-FR" sz="7200" b="1" dirty="0" err="1">
                <a:solidFill>
                  <a:srgbClr val="7030A0"/>
                </a:solidFill>
                <a:latin typeface="AR BLANCA" pitchFamily="2" charset="0"/>
              </a:rPr>
              <a:t>hora</a:t>
            </a:r>
            <a:r>
              <a:rPr lang="fr-FR" sz="7200" b="1" dirty="0">
                <a:solidFill>
                  <a:srgbClr val="7030A0"/>
                </a:solidFill>
                <a:latin typeface="AR BLANCA" pitchFamily="2" charset="0"/>
              </a:rPr>
              <a:t> es?</a:t>
            </a:r>
          </a:p>
        </p:txBody>
      </p:sp>
      <p:pic>
        <p:nvPicPr>
          <p:cNvPr id="4" name="Image 3" descr="20100502215256-reloj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2064" y="3429001"/>
            <a:ext cx="2895904" cy="2742059"/>
          </a:xfrm>
          <a:prstGeom prst="rect">
            <a:avLst/>
          </a:prstGeom>
        </p:spPr>
      </p:pic>
      <p:pic>
        <p:nvPicPr>
          <p:cNvPr id="5" name="Image 4" descr="dibujos-de-relojes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3552" y="260648"/>
            <a:ext cx="2121024" cy="2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1298</Words>
  <Application>Microsoft Macintosh PowerPoint</Application>
  <PresentationFormat>Grand écran</PresentationFormat>
  <Paragraphs>479</Paragraphs>
  <Slides>58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80" baseType="lpstr">
      <vt:lpstr>1942 report</vt:lpstr>
      <vt:lpstr>AR BLANCA</vt:lpstr>
      <vt:lpstr>AR CENA</vt:lpstr>
      <vt:lpstr>AR CHRISTY</vt:lpstr>
      <vt:lpstr>AR DARLING</vt:lpstr>
      <vt:lpstr>Coco Flowers</vt:lpstr>
      <vt:lpstr>MagicBeauty</vt:lpstr>
      <vt:lpstr>Aharoni</vt:lpstr>
      <vt:lpstr>Arial</vt:lpstr>
      <vt:lpstr>Berlin Sans FB Demi</vt:lpstr>
      <vt:lpstr>Bookman Old Style</vt:lpstr>
      <vt:lpstr>Bradley Hand ITC</vt:lpstr>
      <vt:lpstr>Calibri</vt:lpstr>
      <vt:lpstr>Calibri Light</vt:lpstr>
      <vt:lpstr>Chiller</vt:lpstr>
      <vt:lpstr>Comic Sans MS</vt:lpstr>
      <vt:lpstr>Ink Free</vt:lpstr>
      <vt:lpstr>Lucida Handwriting</vt:lpstr>
      <vt:lpstr>MV Boli</vt:lpstr>
      <vt:lpstr>Tempus Sans ITC</vt:lpstr>
      <vt:lpstr>Wingdings</vt:lpstr>
      <vt:lpstr>Thème Office</vt:lpstr>
      <vt:lpstr>Présentation PowerPoint</vt:lpstr>
      <vt:lpstr>Présentation PowerPoint</vt:lpstr>
      <vt:lpstr>Verbes Pronominaux</vt:lpstr>
      <vt:lpstr>Les verbes pronominaux sont des verbes qui se terminent par « se » en espagnol (= le pronom réfléchi)  ex : lavarse = se laver</vt:lpstr>
      <vt:lpstr>Pour conjuguer un verbe pronominal, il faut placer le « se » devant et décliner le pronom suivant la personne.</vt:lpstr>
      <vt:lpstr>Ensuite il reste la base verbale. Il faut regarder le groupe du verbe pour conjuguer.</vt:lpstr>
      <vt:lpstr>Présentation PowerPoint</vt:lpstr>
      <vt:lpstr>Présentation PowerPoint</vt:lpstr>
      <vt:lpstr>¿Qué hora es?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   DESPIERTA</vt:lpstr>
      <vt:lpstr>SE    LEVANTA</vt:lpstr>
      <vt:lpstr>SE     DUCHA</vt:lpstr>
      <vt:lpstr>SE     VISTE</vt:lpstr>
      <vt:lpstr>SE    PEINA</vt:lpstr>
      <vt:lpstr>DESAYUNA</vt:lpstr>
      <vt:lpstr>VA   AL   COLEGIO</vt:lpstr>
      <vt:lpstr>ALMUERZA/COME</vt:lpstr>
      <vt:lpstr>VUELVE/REGRESA  A  CASA</vt:lpstr>
      <vt:lpstr>CENA  CON  LA  FAMILIA</vt:lpstr>
      <vt:lpstr>HACE  SUS  DEBERES</vt:lpstr>
      <vt:lpstr>VE/MIRA LA  TELEVISIÓN </vt:lpstr>
      <vt:lpstr>SE    ACUESTA</vt:lpstr>
      <vt:lpstr>Verbes à  diphtongue</vt:lpstr>
      <vt:lpstr>Une diphtongue est une transformation d’une voyelle en deux voyelles.</vt:lpstr>
      <vt:lpstr>La diphtongue a lieu au</vt:lpstr>
      <vt:lpstr>Exemples :</vt:lpstr>
      <vt:lpstr>Le verbe se conjugue ensuite suivant son groupe.</vt:lpstr>
      <vt:lpstr>Les verbes pronominaux et à diphtongue</vt:lpstr>
      <vt:lpstr>Certains verbes ont la double particularités.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Aline Charlette</dc:creator>
  <cp:lastModifiedBy>Aline Charlette</cp:lastModifiedBy>
  <cp:revision>71</cp:revision>
  <dcterms:created xsi:type="dcterms:W3CDTF">2017-03-16T07:57:00Z</dcterms:created>
  <dcterms:modified xsi:type="dcterms:W3CDTF">2022-05-16T08:27:23Z</dcterms:modified>
</cp:coreProperties>
</file>