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93" r:id="rId3"/>
    <p:sldId id="295" r:id="rId4"/>
    <p:sldId id="294" r:id="rId5"/>
    <p:sldId id="297" r:id="rId6"/>
    <p:sldId id="296" r:id="rId7"/>
    <p:sldId id="261" r:id="rId8"/>
    <p:sldId id="259" r:id="rId9"/>
    <p:sldId id="262" r:id="rId10"/>
    <p:sldId id="263" r:id="rId11"/>
    <p:sldId id="264" r:id="rId12"/>
    <p:sldId id="265" r:id="rId13"/>
    <p:sldId id="298" r:id="rId14"/>
    <p:sldId id="299" r:id="rId15"/>
    <p:sldId id="301" r:id="rId16"/>
    <p:sldId id="302" r:id="rId17"/>
    <p:sldId id="303" r:id="rId18"/>
    <p:sldId id="300" r:id="rId19"/>
  </p:sldIdLst>
  <p:sldSz cx="9144000" cy="6858000" type="screen4x3"/>
  <p:notesSz cx="6858000" cy="9144000"/>
  <p:embeddedFontLst>
    <p:embeddedFont>
      <p:font typeface="Baguet Script" pitchFamily="2" charset="77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mic Sans MS" panose="030F0902030302020204" pitchFamily="66" charset="0"/>
      <p:regular r:id="rId25"/>
      <p:bold r:id="rId26"/>
    </p:embeddedFont>
    <p:embeddedFont>
      <p:font typeface="Ink Free" panose="03080402000500000000" pitchFamily="66" charset="0"/>
      <p:regular r:id="rId27"/>
    </p:embeddedFont>
    <p:embeddedFont>
      <p:font typeface="Matura MT Script Capitals" panose="03020802060602070202" pitchFamily="66" charset="77"/>
      <p:regular r:id="rId28"/>
    </p:embeddedFont>
    <p:embeddedFont>
      <p:font typeface="Modern Love Caps" pitchFamily="82" charset="0"/>
      <p:regular r:id="rId29"/>
    </p:embeddedFont>
    <p:embeddedFont>
      <p:font typeface="Papyrus" panose="020B0602040200020303" pitchFamily="34" charset="77"/>
      <p:regular r:id="rId3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ne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FF66CC"/>
    <a:srgbClr val="FFFFCC"/>
    <a:srgbClr val="996633"/>
    <a:srgbClr val="00FF00"/>
    <a:srgbClr val="33CCFF"/>
    <a:srgbClr val="33CCCC"/>
    <a:srgbClr val="993366"/>
    <a:srgbClr val="FFCC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2"/>
  </p:normalViewPr>
  <p:slideViewPr>
    <p:cSldViewPr>
      <p:cViewPr varScale="1">
        <p:scale>
          <a:sx n="99" d="100"/>
          <a:sy n="99" d="100"/>
        </p:scale>
        <p:origin x="80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4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5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4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7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30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4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6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78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3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5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63CB4-970B-42B0-85D2-1E000B3A6CEF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1CE72-68A7-4ADB-B2CA-91F7DA657B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22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intérieur&#10;&#10;Description générée automatiquement avec une confiance moyenne">
            <a:extLst>
              <a:ext uri="{FF2B5EF4-FFF2-40B4-BE49-F238E27FC236}">
                <a16:creationId xmlns:a16="http://schemas.microsoft.com/office/drawing/2014/main" id="{E62C8611-53C3-A010-8E7E-755C72660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1" y="408480"/>
            <a:ext cx="8543757" cy="6041040"/>
          </a:xfrm>
          <a:prstGeom prst="rect">
            <a:avLst/>
          </a:prstGeom>
        </p:spPr>
      </p:pic>
      <p:pic>
        <p:nvPicPr>
          <p:cNvPr id="12" name="Image 11" descr="Une image contenant bâtiment, plein air, ciel, château&#10;&#10;Description générée automatiquement">
            <a:extLst>
              <a:ext uri="{FF2B5EF4-FFF2-40B4-BE49-F238E27FC236}">
                <a16:creationId xmlns:a16="http://schemas.microsoft.com/office/drawing/2014/main" id="{D2B01AB9-C9B9-6DAD-E7B3-9892A1E3A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48880"/>
            <a:ext cx="1327696" cy="883748"/>
          </a:xfrm>
          <a:prstGeom prst="rect">
            <a:avLst/>
          </a:prstGeom>
        </p:spPr>
      </p:pic>
      <p:pic>
        <p:nvPicPr>
          <p:cNvPr id="15" name="Image 14" descr="Une image contenant plein air, arbre, montagne, ciel&#10;&#10;Description générée automatiquement">
            <a:extLst>
              <a:ext uri="{FF2B5EF4-FFF2-40B4-BE49-F238E27FC236}">
                <a16:creationId xmlns:a16="http://schemas.microsoft.com/office/drawing/2014/main" id="{56FD740F-352B-E49F-8CF5-AD6A3A769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615700"/>
            <a:ext cx="1332060" cy="686843"/>
          </a:xfrm>
          <a:prstGeom prst="rect">
            <a:avLst/>
          </a:prstGeom>
        </p:spPr>
      </p:pic>
      <p:pic>
        <p:nvPicPr>
          <p:cNvPr id="17" name="Image 16" descr="Une image contenant colonne, arcade, bâtiment, intérieur&#10;&#10;Description générée automatiquement">
            <a:extLst>
              <a:ext uri="{FF2B5EF4-FFF2-40B4-BE49-F238E27FC236}">
                <a16:creationId xmlns:a16="http://schemas.microsoft.com/office/drawing/2014/main" id="{F4C6E663-42FE-121C-A231-FE38850F6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7986"/>
            <a:ext cx="1332061" cy="749284"/>
          </a:xfrm>
          <a:prstGeom prst="rect">
            <a:avLst/>
          </a:prstGeom>
        </p:spPr>
      </p:pic>
      <p:pic>
        <p:nvPicPr>
          <p:cNvPr id="19" name="Image 18" descr="Une image contenant plein air, arbre, bâtiment, ciel&#10;&#10;Description générée automatiquement">
            <a:extLst>
              <a:ext uri="{FF2B5EF4-FFF2-40B4-BE49-F238E27FC236}">
                <a16:creationId xmlns:a16="http://schemas.microsoft.com/office/drawing/2014/main" id="{EFB6834D-EFAC-DFA6-D35F-48EE605C1A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3" y="4428351"/>
            <a:ext cx="580518" cy="874192"/>
          </a:xfrm>
          <a:prstGeom prst="rect">
            <a:avLst/>
          </a:prstGeom>
        </p:spPr>
      </p:pic>
      <p:pic>
        <p:nvPicPr>
          <p:cNvPr id="23" name="Image 22" descr="Une image contenant plein air, bâtiment, ciel, arbre&#10;&#10;Description générée automatiquement">
            <a:extLst>
              <a:ext uri="{FF2B5EF4-FFF2-40B4-BE49-F238E27FC236}">
                <a16:creationId xmlns:a16="http://schemas.microsoft.com/office/drawing/2014/main" id="{79E7CFE7-A3AF-5259-8890-5C92800888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06670"/>
            <a:ext cx="1080120" cy="722330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7E3369C1-56B7-3DFF-53B8-C0BC7D5672D3}"/>
              </a:ext>
            </a:extLst>
          </p:cNvPr>
          <p:cNvSpPr/>
          <p:nvPr/>
        </p:nvSpPr>
        <p:spPr>
          <a:xfrm>
            <a:off x="6301737" y="3717032"/>
            <a:ext cx="2144464" cy="1944216"/>
          </a:xfrm>
          <a:prstGeom prst="ellipse">
            <a:avLst/>
          </a:prstGeom>
          <a:solidFill>
            <a:srgbClr val="FFFFCC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b="1" dirty="0">
                <a:solidFill>
                  <a:schemeClr val="tx1"/>
                </a:solidFill>
                <a:latin typeface="Ink Free" panose="03080402000500000000" pitchFamily="66" charset="0"/>
              </a:rPr>
              <a:t>¿En qué época histórica estamos?</a:t>
            </a:r>
          </a:p>
        </p:txBody>
      </p:sp>
      <p:pic>
        <p:nvPicPr>
          <p:cNvPr id="26" name="Image 25" descr="Une image contenant écriture manuscrite, art&#10;&#10;Description générée automatiquement">
            <a:extLst>
              <a:ext uri="{FF2B5EF4-FFF2-40B4-BE49-F238E27FC236}">
                <a16:creationId xmlns:a16="http://schemas.microsoft.com/office/drawing/2014/main" id="{84C1EC08-1821-6215-A3F2-C5EED04E5F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74" y="2026543"/>
            <a:ext cx="4514850" cy="2228850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BF42E9FF-309E-E978-9AF3-832ED57BCAE3}"/>
              </a:ext>
            </a:extLst>
          </p:cNvPr>
          <p:cNvSpPr/>
          <p:nvPr/>
        </p:nvSpPr>
        <p:spPr>
          <a:xfrm>
            <a:off x="6301737" y="3730282"/>
            <a:ext cx="2144464" cy="1944216"/>
          </a:xfrm>
          <a:prstGeom prst="ellipse">
            <a:avLst/>
          </a:prstGeom>
          <a:solidFill>
            <a:srgbClr val="FFFFCC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b="1" dirty="0">
                <a:solidFill>
                  <a:schemeClr val="tx1"/>
                </a:solidFill>
                <a:latin typeface="Ink Free" panose="03080402000500000000" pitchFamily="66" charset="0"/>
              </a:rPr>
              <a:t>¿Quiénes fueron los constructores de estos monumentos?</a:t>
            </a:r>
          </a:p>
        </p:txBody>
      </p:sp>
      <p:pic>
        <p:nvPicPr>
          <p:cNvPr id="29" name="Image 28" descr="Une image contenant cheval, dessin humoristique&#10;&#10;Description générée automatiquement">
            <a:extLst>
              <a:ext uri="{FF2B5EF4-FFF2-40B4-BE49-F238E27FC236}">
                <a16:creationId xmlns:a16="http://schemas.microsoft.com/office/drawing/2014/main" id="{BAE6DD68-DD7F-D34C-586D-81A7AEBA3F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18" y="153893"/>
            <a:ext cx="2376264" cy="2103285"/>
          </a:xfrm>
          <a:prstGeom prst="rect">
            <a:avLst/>
          </a:prstGeom>
        </p:spPr>
      </p:pic>
      <p:pic>
        <p:nvPicPr>
          <p:cNvPr id="31" name="Image 30" descr="Une image contenant marron&#10;&#10;Description générée automatiquement">
            <a:extLst>
              <a:ext uri="{FF2B5EF4-FFF2-40B4-BE49-F238E27FC236}">
                <a16:creationId xmlns:a16="http://schemas.microsoft.com/office/drawing/2014/main" id="{CB20B575-C85C-ACA4-20BD-EC2F38B119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46" y="1083745"/>
            <a:ext cx="1615536" cy="1084982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A6D27AE5-F537-7341-55DA-AF1A8814B4BF}"/>
              </a:ext>
            </a:extLst>
          </p:cNvPr>
          <p:cNvSpPr txBox="1"/>
          <p:nvPr/>
        </p:nvSpPr>
        <p:spPr>
          <a:xfrm>
            <a:off x="5515910" y="1303087"/>
            <a:ext cx="1227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Papyrus" panose="020B0602040200020303" pitchFamily="34" charset="77"/>
              </a:rPr>
              <a:t>L</a:t>
            </a:r>
            <a:r>
              <a:rPr lang="fr-CN" sz="1400" dirty="0">
                <a:latin typeface="Papyrus" panose="020B0602040200020303" pitchFamily="34" charset="77"/>
              </a:rPr>
              <a:t>os árabes/ musulmanes/</a:t>
            </a:r>
          </a:p>
          <a:p>
            <a:pPr algn="ctr"/>
            <a:r>
              <a:rPr lang="fr-CN" sz="1400" dirty="0">
                <a:latin typeface="Papyrus" panose="020B0602040200020303" pitchFamily="34" charset="77"/>
              </a:rPr>
              <a:t> moros</a:t>
            </a:r>
            <a:endParaRPr lang="fr-CN" dirty="0">
              <a:latin typeface="Papyrus" panose="020B0602040200020303" pitchFamily="34" charset="77"/>
            </a:endParaRPr>
          </a:p>
        </p:txBody>
      </p:sp>
      <p:sp>
        <p:nvSpPr>
          <p:cNvPr id="33" name="Parchemin horizontal 32">
            <a:extLst>
              <a:ext uri="{FF2B5EF4-FFF2-40B4-BE49-F238E27FC236}">
                <a16:creationId xmlns:a16="http://schemas.microsoft.com/office/drawing/2014/main" id="{7B87C7C4-0D58-2017-7CC4-DAE46D03411B}"/>
              </a:ext>
            </a:extLst>
          </p:cNvPr>
          <p:cNvSpPr/>
          <p:nvPr/>
        </p:nvSpPr>
        <p:spPr>
          <a:xfrm>
            <a:off x="1727683" y="5981222"/>
            <a:ext cx="5688632" cy="764704"/>
          </a:xfrm>
          <a:prstGeom prst="horizontalScroll">
            <a:avLst/>
          </a:prstGeom>
          <a:solidFill>
            <a:srgbClr val="996633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dirty="0">
                <a:solidFill>
                  <a:srgbClr val="FFFFCC"/>
                </a:solidFill>
                <a:latin typeface="Baguet Script" pitchFamily="2" charset="77"/>
              </a:rPr>
              <a:t>Los árabes invadieron Hispania durante la Eada Media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05FA1F3-123B-4582-6879-0A5DA5314E90}"/>
              </a:ext>
            </a:extLst>
          </p:cNvPr>
          <p:cNvSpPr/>
          <p:nvPr/>
        </p:nvSpPr>
        <p:spPr>
          <a:xfrm>
            <a:off x="6325957" y="3740600"/>
            <a:ext cx="2144464" cy="1944216"/>
          </a:xfrm>
          <a:prstGeom prst="ellipse">
            <a:avLst/>
          </a:prstGeom>
          <a:solidFill>
            <a:srgbClr val="FFFFCC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b="1" dirty="0">
                <a:solidFill>
                  <a:schemeClr val="tx1"/>
                </a:solidFill>
                <a:latin typeface="Ink Free" panose="03080402000500000000" pitchFamily="66" charset="0"/>
              </a:rPr>
              <a:t>¿Cuándo fue la invasión árabe?</a:t>
            </a:r>
          </a:p>
        </p:txBody>
      </p:sp>
    </p:spTree>
    <p:extLst>
      <p:ext uri="{BB962C8B-B14F-4D97-AF65-F5344CB8AC3E}">
        <p14:creationId xmlns:p14="http://schemas.microsoft.com/office/powerpoint/2010/main" val="25447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2" grpId="0"/>
      <p:bldP spid="32" grpId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563" y="476672"/>
            <a:ext cx="8740947" cy="293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516216" y="292006"/>
            <a:ext cx="180020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itchFamily="66" charset="0"/>
              </a:rPr>
              <a:t>Primera </a:t>
            </a:r>
            <a:r>
              <a:rPr lang="fr-FR" dirty="0" err="1">
                <a:latin typeface="Comic Sans MS" pitchFamily="66" charset="0"/>
              </a:rPr>
              <a:t>viñeta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5" name="Organigramme : Décision 4"/>
          <p:cNvSpPr/>
          <p:nvPr/>
        </p:nvSpPr>
        <p:spPr>
          <a:xfrm>
            <a:off x="222563" y="3645024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Dónde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pasa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 la 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escena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  <p:sp>
        <p:nvSpPr>
          <p:cNvPr id="6" name="Organigramme : Décision 5"/>
          <p:cNvSpPr/>
          <p:nvPr/>
        </p:nvSpPr>
        <p:spPr>
          <a:xfrm>
            <a:off x="4740322" y="3645024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Quién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 se 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expresa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aquí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  <p:sp>
        <p:nvSpPr>
          <p:cNvPr id="4" name="Ellipse 3"/>
          <p:cNvSpPr/>
          <p:nvPr/>
        </p:nvSpPr>
        <p:spPr>
          <a:xfrm>
            <a:off x="7524328" y="1052736"/>
            <a:ext cx="1224136" cy="18722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Décision 7"/>
          <p:cNvSpPr/>
          <p:nvPr/>
        </p:nvSpPr>
        <p:spPr>
          <a:xfrm>
            <a:off x="2599803" y="5200146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Qué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bando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está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representado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aquí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  <p:sp>
        <p:nvSpPr>
          <p:cNvPr id="10" name="Organigramme : Décision 9"/>
          <p:cNvSpPr/>
          <p:nvPr/>
        </p:nvSpPr>
        <p:spPr>
          <a:xfrm>
            <a:off x="2591000" y="3831994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Quién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 es?</a:t>
            </a:r>
          </a:p>
        </p:txBody>
      </p:sp>
      <p:pic>
        <p:nvPicPr>
          <p:cNvPr id="5124" name="Picture 4" descr="http://www.gifs-animes.net/images-image/Metiers/Espions/Espions-1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6" y="4978213"/>
            <a:ext cx="1590675" cy="1371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age 8"/>
          <p:cNvSpPr/>
          <p:nvPr/>
        </p:nvSpPr>
        <p:spPr>
          <a:xfrm>
            <a:off x="2594422" y="5373216"/>
            <a:ext cx="2553642" cy="976598"/>
          </a:xfrm>
          <a:prstGeom prst="cloud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Comic Sans MS" pitchFamily="66" charset="0"/>
              </a:rPr>
              <a:t>Un </a:t>
            </a:r>
            <a:r>
              <a:rPr lang="fr-FR" sz="2400" dirty="0" err="1">
                <a:solidFill>
                  <a:schemeClr val="tx1"/>
                </a:solidFill>
                <a:latin typeface="Comic Sans MS" pitchFamily="66" charset="0"/>
              </a:rPr>
              <a:t>espía</a:t>
            </a:r>
            <a:endParaRPr lang="fr-F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126" name="Picture 6" descr="http://images-02.delcampe-static.net/img_large/auction/000/092/996/596_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r="19802" b="37368"/>
          <a:stretch/>
        </p:blipFill>
        <p:spPr bwMode="auto">
          <a:xfrm>
            <a:off x="7619667" y="4759270"/>
            <a:ext cx="1263864" cy="1823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Nuage 14"/>
          <p:cNvSpPr/>
          <p:nvPr/>
        </p:nvSpPr>
        <p:spPr>
          <a:xfrm>
            <a:off x="5239395" y="5866598"/>
            <a:ext cx="2553642" cy="976598"/>
          </a:xfrm>
          <a:prstGeom prst="cloud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Comic Sans MS" pitchFamily="66" charset="0"/>
              </a:rPr>
              <a:t>Un </a:t>
            </a:r>
            <a:r>
              <a:rPr lang="fr-FR" sz="2400" dirty="0" err="1">
                <a:solidFill>
                  <a:schemeClr val="tx1"/>
                </a:solidFill>
                <a:latin typeface="Comic Sans MS" pitchFamily="66" charset="0"/>
              </a:rPr>
              <a:t>ayatolá</a:t>
            </a:r>
            <a:endParaRPr lang="fr-F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6" name="Organigramme : Décision 15"/>
          <p:cNvSpPr/>
          <p:nvPr/>
        </p:nvSpPr>
        <p:spPr>
          <a:xfrm>
            <a:off x="2558711" y="3831994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¿A 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quién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habla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  <p:sp>
        <p:nvSpPr>
          <p:cNvPr id="18" name="Nuage 17"/>
          <p:cNvSpPr/>
          <p:nvPr/>
        </p:nvSpPr>
        <p:spPr>
          <a:xfrm>
            <a:off x="300972" y="5328501"/>
            <a:ext cx="2553642" cy="976598"/>
          </a:xfrm>
          <a:prstGeom prst="cloud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Comic Sans MS" pitchFamily="66" charset="0"/>
              </a:rPr>
              <a:t>El </a:t>
            </a:r>
            <a:r>
              <a:rPr lang="fr-FR" sz="2400" dirty="0" err="1">
                <a:solidFill>
                  <a:schemeClr val="tx1"/>
                </a:solidFill>
                <a:latin typeface="Comic Sans MS" pitchFamily="66" charset="0"/>
              </a:rPr>
              <a:t>ejército</a:t>
            </a:r>
            <a:endParaRPr lang="fr-F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195736" y="1946275"/>
            <a:ext cx="4088204" cy="16987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xplosion 1 6"/>
          <p:cNvSpPr/>
          <p:nvPr/>
        </p:nvSpPr>
        <p:spPr>
          <a:xfrm rot="19648104">
            <a:off x="2963017" y="981042"/>
            <a:ext cx="2952328" cy="223224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Matura MT Script Capitals" pitchFamily="66" charset="0"/>
              </a:rPr>
              <a:t>Los musulmanes</a:t>
            </a:r>
          </a:p>
        </p:txBody>
      </p:sp>
    </p:spTree>
    <p:extLst>
      <p:ext uri="{BB962C8B-B14F-4D97-AF65-F5344CB8AC3E}">
        <p14:creationId xmlns:p14="http://schemas.microsoft.com/office/powerpoint/2010/main" val="201211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4" grpId="0" animBg="1"/>
      <p:bldP spid="8" grpId="0" animBg="1"/>
      <p:bldP spid="8" grpId="1" animBg="1"/>
      <p:bldP spid="10" grpId="0" animBg="1"/>
      <p:bldP spid="9" grpId="0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2" grpId="0" animBg="1"/>
      <p:bldP spid="12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836712"/>
            <a:ext cx="874395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rganigramme : Décision 2"/>
          <p:cNvSpPr/>
          <p:nvPr/>
        </p:nvSpPr>
        <p:spPr>
          <a:xfrm>
            <a:off x="200025" y="3861048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Cómo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se ha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disfrazado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52120" y="279212"/>
            <a:ext cx="302583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Comic Sans MS" pitchFamily="66" charset="0"/>
              </a:rPr>
              <a:t>Segunda</a:t>
            </a:r>
            <a:r>
              <a:rPr lang="fr-FR" dirty="0">
                <a:latin typeface="Comic Sans MS" pitchFamily="66" charset="0"/>
              </a:rPr>
              <a:t> y tercera </a:t>
            </a:r>
            <a:r>
              <a:rPr lang="fr-FR" dirty="0" err="1">
                <a:latin typeface="Comic Sans MS" pitchFamily="66" charset="0"/>
              </a:rPr>
              <a:t>viñeta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6" name="Organigramme : Décision 5"/>
          <p:cNvSpPr/>
          <p:nvPr/>
        </p:nvSpPr>
        <p:spPr>
          <a:xfrm>
            <a:off x="4649022" y="3861048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Qué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está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haciendo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  <p:sp>
        <p:nvSpPr>
          <p:cNvPr id="7" name="Organigramme : Décision 6"/>
          <p:cNvSpPr/>
          <p:nvPr/>
        </p:nvSpPr>
        <p:spPr>
          <a:xfrm>
            <a:off x="2433697" y="5013176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Cómo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aparecen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los musulmanes?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" y="862067"/>
            <a:ext cx="90011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rganigramme : Décision 8"/>
          <p:cNvSpPr/>
          <p:nvPr/>
        </p:nvSpPr>
        <p:spPr>
          <a:xfrm>
            <a:off x="2385261" y="3861048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Qué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bando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está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representado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aquí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  <p:sp>
        <p:nvSpPr>
          <p:cNvPr id="2" name="Ellipse 1"/>
          <p:cNvSpPr/>
          <p:nvPr/>
        </p:nvSpPr>
        <p:spPr>
          <a:xfrm>
            <a:off x="3707904" y="1916832"/>
            <a:ext cx="1584176" cy="16561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3" name="Picture 5" descr="http://us.cdn3.123rf.com/168nwm/ppart/ppart0910/ppart091000280/5753997-or-la-croix-chretienne-isoles-sur-fond-blanc-generee-par-ordinateur-de-rendu-3d-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4" y="463878"/>
            <a:ext cx="16002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1 11"/>
          <p:cNvSpPr/>
          <p:nvPr/>
        </p:nvSpPr>
        <p:spPr>
          <a:xfrm rot="19648104">
            <a:off x="5614924" y="1041899"/>
            <a:ext cx="2952328" cy="223224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Matura MT Script Capitals" pitchFamily="66" charset="0"/>
              </a:rPr>
              <a:t>Los </a:t>
            </a:r>
            <a:r>
              <a:rPr lang="fr-FR" sz="2000" dirty="0" err="1">
                <a:solidFill>
                  <a:schemeClr val="tx1"/>
                </a:solidFill>
                <a:latin typeface="Matura MT Script Capitals" pitchFamily="66" charset="0"/>
              </a:rPr>
              <a:t>cristianos</a:t>
            </a:r>
            <a:endParaRPr lang="fr-FR" sz="2000" dirty="0">
              <a:solidFill>
                <a:schemeClr val="tx1"/>
              </a:solidFill>
              <a:latin typeface="Matura MT Script Capital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7" grpId="2" animBg="1"/>
      <p:bldP spid="9" grpId="0" animBg="1"/>
      <p:bldP spid="2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832478" cy="406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516216" y="292006"/>
            <a:ext cx="180020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Comic Sans MS" pitchFamily="66" charset="0"/>
              </a:rPr>
              <a:t>Cuarta</a:t>
            </a:r>
            <a:r>
              <a:rPr lang="fr-FR" dirty="0">
                <a:latin typeface="Comic Sans MS" pitchFamily="66" charset="0"/>
              </a:rPr>
              <a:t> </a:t>
            </a:r>
            <a:r>
              <a:rPr lang="fr-FR" dirty="0" err="1">
                <a:latin typeface="Comic Sans MS" pitchFamily="66" charset="0"/>
              </a:rPr>
              <a:t>viñeta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4" name="Organigramme : Décision 3"/>
          <p:cNvSpPr/>
          <p:nvPr/>
        </p:nvSpPr>
        <p:spPr>
          <a:xfrm>
            <a:off x="25508" y="4293096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Cómo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reaccionan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los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cristianos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  <p:sp>
        <p:nvSpPr>
          <p:cNvPr id="5" name="Organigramme : Décision 4"/>
          <p:cNvSpPr/>
          <p:nvPr/>
        </p:nvSpPr>
        <p:spPr>
          <a:xfrm>
            <a:off x="4641517" y="4335315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Quién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 se 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expresa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aquí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  <p:pic>
        <p:nvPicPr>
          <p:cNvPr id="8196" name="Picture 4" descr="https://encrypted-tbn0.gstatic.com/images?q=tbn:ANd9GcTs2oGi-8puwIPLSAZuKP8ZEBf-QWFsxHU8OSh0xK_UtSXVkbwuy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080" y="5445224"/>
            <a:ext cx="1276672" cy="1276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467544" y="1340768"/>
            <a:ext cx="936104" cy="18722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Décision 7"/>
          <p:cNvSpPr/>
          <p:nvPr/>
        </p:nvSpPr>
        <p:spPr>
          <a:xfrm>
            <a:off x="25508" y="4581128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Cómo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Papyrus" pitchFamily="66" charset="0"/>
              </a:rPr>
              <a:t>está</a:t>
            </a:r>
            <a:r>
              <a:rPr lang="fr-FR" sz="24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  <p:sp>
        <p:nvSpPr>
          <p:cNvPr id="9" name="Organigramme : Décision 8"/>
          <p:cNvSpPr/>
          <p:nvPr/>
        </p:nvSpPr>
        <p:spPr>
          <a:xfrm>
            <a:off x="4584279" y="4702209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Qué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mensaje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quiere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darnos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el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dibujante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259632" y="6083560"/>
            <a:ext cx="6264696" cy="638336"/>
          </a:xfrm>
          <a:prstGeom prst="roundRec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Comic Sans MS" pitchFamily="66" charset="0"/>
              </a:rPr>
              <a:t>La </a:t>
            </a:r>
            <a:r>
              <a:rPr lang="fr-FR" dirty="0" err="1">
                <a:solidFill>
                  <a:schemeClr val="tx1"/>
                </a:solidFill>
                <a:latin typeface="Comic Sans MS" pitchFamily="66" charset="0"/>
              </a:rPr>
              <a:t>guerra</a:t>
            </a:r>
            <a:r>
              <a:rPr lang="fr-FR" dirty="0">
                <a:solidFill>
                  <a:schemeClr val="tx1"/>
                </a:solidFill>
                <a:latin typeface="Comic Sans MS" pitchFamily="66" charset="0"/>
              </a:rPr>
              <a:t> es </a:t>
            </a:r>
            <a:r>
              <a:rPr lang="fr-FR" dirty="0" err="1">
                <a:solidFill>
                  <a:schemeClr val="tx1"/>
                </a:solidFill>
                <a:latin typeface="Comic Sans MS" pitchFamily="66" charset="0"/>
              </a:rPr>
              <a:t>estupida</a:t>
            </a:r>
            <a:r>
              <a:rPr lang="fr-FR" dirty="0">
                <a:solidFill>
                  <a:schemeClr val="tx1"/>
                </a:solidFill>
                <a:latin typeface="Comic Sans MS" pitchFamily="66" charset="0"/>
              </a:rPr>
              <a:t>. No es </a:t>
            </a:r>
            <a:r>
              <a:rPr lang="fr-FR" dirty="0" err="1">
                <a:solidFill>
                  <a:schemeClr val="tx1"/>
                </a:solidFill>
                <a:latin typeface="Comic Sans MS" pitchFamily="66" charset="0"/>
              </a:rPr>
              <a:t>cosa</a:t>
            </a:r>
            <a:r>
              <a:rPr lang="fr-FR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Comic Sans MS" pitchFamily="66" charset="0"/>
              </a:rPr>
              <a:t>pensada</a:t>
            </a:r>
            <a:r>
              <a:rPr lang="fr-FR" dirty="0">
                <a:solidFill>
                  <a:schemeClr val="tx1"/>
                </a:solidFill>
                <a:latin typeface="Comic Sans MS" pitchFamily="66" charset="0"/>
              </a:rPr>
              <a:t>. La </a:t>
            </a:r>
            <a:r>
              <a:rPr lang="fr-FR" dirty="0" err="1">
                <a:solidFill>
                  <a:schemeClr val="tx1"/>
                </a:solidFill>
                <a:latin typeface="Comic Sans MS" pitchFamily="66" charset="0"/>
              </a:rPr>
              <a:t>religión</a:t>
            </a:r>
            <a:r>
              <a:rPr lang="fr-FR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Comic Sans MS" pitchFamily="66" charset="0"/>
              </a:rPr>
              <a:t>empuja</a:t>
            </a:r>
            <a:r>
              <a:rPr lang="fr-FR" dirty="0">
                <a:solidFill>
                  <a:schemeClr val="tx1"/>
                </a:solidFill>
                <a:latin typeface="Comic Sans MS" pitchFamily="66" charset="0"/>
              </a:rPr>
              <a:t> las </a:t>
            </a:r>
            <a:r>
              <a:rPr lang="fr-FR" dirty="0" err="1">
                <a:solidFill>
                  <a:schemeClr val="tx1"/>
                </a:solidFill>
                <a:latin typeface="Comic Sans MS" pitchFamily="66" charset="0"/>
              </a:rPr>
              <a:t>guerras</a:t>
            </a:r>
            <a:r>
              <a:rPr lang="fr-FR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12" name="Nuage 11"/>
          <p:cNvSpPr/>
          <p:nvPr/>
        </p:nvSpPr>
        <p:spPr>
          <a:xfrm>
            <a:off x="5124438" y="5703467"/>
            <a:ext cx="2553642" cy="976598"/>
          </a:xfrm>
          <a:prstGeom prst="cloud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Comic Sans MS" pitchFamily="66" charset="0"/>
              </a:rPr>
              <a:t>Un </a:t>
            </a:r>
            <a:r>
              <a:rPr lang="fr-FR" sz="2400" dirty="0" err="1">
                <a:solidFill>
                  <a:schemeClr val="tx1"/>
                </a:solidFill>
                <a:latin typeface="Comic Sans MS" pitchFamily="66" charset="0"/>
              </a:rPr>
              <a:t>obispo</a:t>
            </a:r>
            <a:endParaRPr lang="fr-F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2" grpId="0" animBg="1"/>
      <p:bldP spid="8" grpId="0" animBg="1"/>
      <p:bldP spid="9" grpId="0" animBg="1"/>
      <p:bldP spid="7" grpId="0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oria | En La Rivera del Guadalquivir en Córdoba. | Rsv | Flickr">
            <a:extLst>
              <a:ext uri="{FF2B5EF4-FFF2-40B4-BE49-F238E27FC236}">
                <a16:creationId xmlns:a16="http://schemas.microsoft.com/office/drawing/2014/main" id="{25821EC9-339B-4540-89DC-43FB3B31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620688"/>
            <a:ext cx="8028384" cy="5355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 : avec coins rognés en diagonale 6">
            <a:extLst>
              <a:ext uri="{FF2B5EF4-FFF2-40B4-BE49-F238E27FC236}">
                <a16:creationId xmlns:a16="http://schemas.microsoft.com/office/drawing/2014/main" id="{BC8D2EB6-E833-F2CA-E894-14009E36E756}"/>
              </a:ext>
            </a:extLst>
          </p:cNvPr>
          <p:cNvSpPr/>
          <p:nvPr/>
        </p:nvSpPr>
        <p:spPr>
          <a:xfrm>
            <a:off x="5657723" y="332656"/>
            <a:ext cx="3312368" cy="1368152"/>
          </a:xfrm>
          <a:prstGeom prst="snip2Diag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1600" dirty="0">
                <a:solidFill>
                  <a:schemeClr val="tx1"/>
                </a:solidFill>
                <a:latin typeface="Papyrus" panose="020B0602040200020303" pitchFamily="34" charset="77"/>
              </a:rPr>
              <a:t>Cuando los árabes se instalaron en la península ibérica, introdujeron nuevos alimentos en la cocina y cultivaron otras frutas y verduras.</a:t>
            </a:r>
          </a:p>
        </p:txBody>
      </p:sp>
      <p:sp>
        <p:nvSpPr>
          <p:cNvPr id="8" name="Rectangle : avec coins rognés en diagonale 7">
            <a:extLst>
              <a:ext uri="{FF2B5EF4-FFF2-40B4-BE49-F238E27FC236}">
                <a16:creationId xmlns:a16="http://schemas.microsoft.com/office/drawing/2014/main" id="{0BB95D90-0E2C-54F2-B06D-C218C09831C7}"/>
              </a:ext>
            </a:extLst>
          </p:cNvPr>
          <p:cNvSpPr/>
          <p:nvPr/>
        </p:nvSpPr>
        <p:spPr>
          <a:xfrm>
            <a:off x="5715296" y="4437112"/>
            <a:ext cx="3312368" cy="1368152"/>
          </a:xfrm>
          <a:prstGeom prst="snip2Diag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1600" dirty="0">
                <a:solidFill>
                  <a:schemeClr val="tx1"/>
                </a:solidFill>
                <a:latin typeface="Papyrus" panose="020B0602040200020303" pitchFamily="34" charset="77"/>
              </a:rPr>
              <a:t>Los árabes extendieron los cultivos y solucionaron el problema del agua para los campos.</a:t>
            </a:r>
          </a:p>
        </p:txBody>
      </p:sp>
      <p:pic>
        <p:nvPicPr>
          <p:cNvPr id="10" name="Image 9" descr="Une image contenant fruit, Aliments naturels, produits, Nourriture complète&#10;&#10;Description générée automatiquement">
            <a:extLst>
              <a:ext uri="{FF2B5EF4-FFF2-40B4-BE49-F238E27FC236}">
                <a16:creationId xmlns:a16="http://schemas.microsoft.com/office/drawing/2014/main" id="{A8618556-2188-F944-94DC-D5F86B370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76622"/>
            <a:ext cx="3200400" cy="18002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63F56463-D92C-8F0E-2507-B745FF02B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1" y="5972034"/>
            <a:ext cx="604813" cy="60481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0413C3B-78FE-9077-4BB1-B86A5B4A6654}"/>
              </a:ext>
            </a:extLst>
          </p:cNvPr>
          <p:cNvSpPr txBox="1"/>
          <p:nvPr/>
        </p:nvSpPr>
        <p:spPr>
          <a:xfrm>
            <a:off x="4716016" y="6093296"/>
            <a:ext cx="387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N" sz="1400" dirty="0">
                <a:latin typeface="Modern Love Caps" pitchFamily="82" charset="0"/>
              </a:rPr>
              <a:t>Molino y noria de la Albolafia, Córdoba.</a:t>
            </a:r>
          </a:p>
        </p:txBody>
      </p:sp>
      <p:sp>
        <p:nvSpPr>
          <p:cNvPr id="14" name="Rectangle : avec coins arrondis en diagonale 13">
            <a:extLst>
              <a:ext uri="{FF2B5EF4-FFF2-40B4-BE49-F238E27FC236}">
                <a16:creationId xmlns:a16="http://schemas.microsoft.com/office/drawing/2014/main" id="{7651BC83-2251-4A9A-72CA-76B2AF5FFAE9}"/>
              </a:ext>
            </a:extLst>
          </p:cNvPr>
          <p:cNvSpPr/>
          <p:nvPr/>
        </p:nvSpPr>
        <p:spPr>
          <a:xfrm>
            <a:off x="251520" y="255613"/>
            <a:ext cx="3024336" cy="1152128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b="1" dirty="0">
                <a:solidFill>
                  <a:schemeClr val="tx1"/>
                </a:solidFill>
                <a:latin typeface="Ink Free" panose="03080402000500000000" pitchFamily="66" charset="0"/>
              </a:rPr>
              <a:t>Enumera los elementos que ves.</a:t>
            </a:r>
          </a:p>
        </p:txBody>
      </p:sp>
      <p:pic>
        <p:nvPicPr>
          <p:cNvPr id="16" name="Image 15" descr="Une image contenant herbe, plein air, Dessin d’enfant, vert&#10;&#10;Description générée automatiquement">
            <a:extLst>
              <a:ext uri="{FF2B5EF4-FFF2-40B4-BE49-F238E27FC236}">
                <a16:creationId xmlns:a16="http://schemas.microsoft.com/office/drawing/2014/main" id="{B3D63961-13F2-712A-4CB6-9804CDC78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52" y="1915375"/>
            <a:ext cx="1676848" cy="1676848"/>
          </a:xfrm>
          <a:prstGeom prst="rect">
            <a:avLst/>
          </a:prstGeom>
        </p:spPr>
      </p:pic>
      <p:pic>
        <p:nvPicPr>
          <p:cNvPr id="18" name="Image 17" descr="Une image contenant eau, paysage, lac, ciel&#10;&#10;Description générée automatiquement">
            <a:extLst>
              <a:ext uri="{FF2B5EF4-FFF2-40B4-BE49-F238E27FC236}">
                <a16:creationId xmlns:a16="http://schemas.microsoft.com/office/drawing/2014/main" id="{EBB189DF-2133-59F3-859F-E0F0E24E6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09" y="2406798"/>
            <a:ext cx="1903760" cy="1311810"/>
          </a:xfrm>
          <a:prstGeom prst="rect">
            <a:avLst/>
          </a:prstGeom>
        </p:spPr>
      </p:pic>
      <p:pic>
        <p:nvPicPr>
          <p:cNvPr id="20" name="Image 19" descr="Une image contenant nuit&#10;&#10;Description générée automatiquement avec une confiance moyenne">
            <a:extLst>
              <a:ext uri="{FF2B5EF4-FFF2-40B4-BE49-F238E27FC236}">
                <a16:creationId xmlns:a16="http://schemas.microsoft.com/office/drawing/2014/main" id="{70C9EE9F-D79F-9F2C-8B2E-BB00D9A465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09" y="2129942"/>
            <a:ext cx="1676848" cy="1676848"/>
          </a:xfrm>
          <a:prstGeom prst="rect">
            <a:avLst/>
          </a:prstGeom>
        </p:spPr>
      </p:pic>
      <p:sp>
        <p:nvSpPr>
          <p:cNvPr id="21" name="Rectangle : avec coins arrondis en diagonale 20">
            <a:extLst>
              <a:ext uri="{FF2B5EF4-FFF2-40B4-BE49-F238E27FC236}">
                <a16:creationId xmlns:a16="http://schemas.microsoft.com/office/drawing/2014/main" id="{08DDF378-5AEE-D0AE-3CA6-0988751AD65A}"/>
              </a:ext>
            </a:extLst>
          </p:cNvPr>
          <p:cNvSpPr/>
          <p:nvPr/>
        </p:nvSpPr>
        <p:spPr>
          <a:xfrm>
            <a:off x="251520" y="255613"/>
            <a:ext cx="3024336" cy="1152128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b="1" dirty="0">
                <a:solidFill>
                  <a:schemeClr val="tx1"/>
                </a:solidFill>
                <a:latin typeface="Ink Free" panose="03080402000500000000" pitchFamily="66" charset="0"/>
              </a:rPr>
              <a:t>¿Para qué servía esta rueda?</a:t>
            </a:r>
          </a:p>
        </p:txBody>
      </p:sp>
      <p:pic>
        <p:nvPicPr>
          <p:cNvPr id="23" name="Image 22" descr="Une image contenant transport, roue, cercle&#10;&#10;Description générée automatiquement">
            <a:extLst>
              <a:ext uri="{FF2B5EF4-FFF2-40B4-BE49-F238E27FC236}">
                <a16:creationId xmlns:a16="http://schemas.microsoft.com/office/drawing/2014/main" id="{2AB63CC5-3E22-F786-DF31-85652BA1C8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48" y="746695"/>
            <a:ext cx="863972" cy="889383"/>
          </a:xfrm>
          <a:prstGeom prst="rect">
            <a:avLst/>
          </a:prstGeom>
        </p:spPr>
      </p:pic>
      <p:sp>
        <p:nvSpPr>
          <p:cNvPr id="24" name="Rectangle : avec coins arrondis en diagonale 23">
            <a:extLst>
              <a:ext uri="{FF2B5EF4-FFF2-40B4-BE49-F238E27FC236}">
                <a16:creationId xmlns:a16="http://schemas.microsoft.com/office/drawing/2014/main" id="{F6599453-ECD6-8AC2-78D1-0213D149D9E0}"/>
              </a:ext>
            </a:extLst>
          </p:cNvPr>
          <p:cNvSpPr/>
          <p:nvPr/>
        </p:nvSpPr>
        <p:spPr>
          <a:xfrm>
            <a:off x="251520" y="232857"/>
            <a:ext cx="3024336" cy="1152128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b="1" dirty="0">
                <a:solidFill>
                  <a:schemeClr val="tx1"/>
                </a:solidFill>
                <a:latin typeface="Ink Free" panose="03080402000500000000" pitchFamily="66" charset="0"/>
              </a:rPr>
              <a:t>Los árabes introdujeron…</a:t>
            </a:r>
          </a:p>
        </p:txBody>
      </p:sp>
    </p:spTree>
    <p:extLst>
      <p:ext uri="{BB962C8B-B14F-4D97-AF65-F5344CB8AC3E}">
        <p14:creationId xmlns:p14="http://schemas.microsoft.com/office/powerpoint/2010/main" val="8191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4" grpId="1" animBg="1"/>
      <p:bldP spid="21" grpId="0" animBg="1"/>
      <p:bldP spid="21" grpId="1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E0B6C8-77C0-B9EE-E8F5-92E5978D8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146050"/>
            <a:ext cx="4318000" cy="65659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ABB3B69-F4CE-FB92-87E8-FEF4A5834649}"/>
              </a:ext>
            </a:extLst>
          </p:cNvPr>
          <p:cNvSpPr/>
          <p:nvPr/>
        </p:nvSpPr>
        <p:spPr>
          <a:xfrm>
            <a:off x="268536" y="980728"/>
            <a:ext cx="2144464" cy="1944216"/>
          </a:xfrm>
          <a:prstGeom prst="ellipse">
            <a:avLst/>
          </a:prstGeom>
          <a:solidFill>
            <a:srgbClr val="FF66CC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b="1" dirty="0">
                <a:solidFill>
                  <a:schemeClr val="tx1"/>
                </a:solidFill>
                <a:latin typeface="Ink Free" panose="03080402000500000000" pitchFamily="66" charset="0"/>
              </a:rPr>
              <a:t>Di dónde se ve la influencia árabe en España.</a:t>
            </a:r>
          </a:p>
        </p:txBody>
      </p:sp>
      <p:pic>
        <p:nvPicPr>
          <p:cNvPr id="1026" name="Picture 2" descr="Gente hablando distintos idiomas con estilo de dibujo a mano | Vector Gratis">
            <a:extLst>
              <a:ext uri="{FF2B5EF4-FFF2-40B4-BE49-F238E27FC236}">
                <a16:creationId xmlns:a16="http://schemas.microsoft.com/office/drawing/2014/main" id="{A20BD8C1-8803-10FE-04DF-FF698D24D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r="13" b="6951"/>
          <a:stretch/>
        </p:blipFill>
        <p:spPr bwMode="auto">
          <a:xfrm rot="429724">
            <a:off x="7101362" y="2276872"/>
            <a:ext cx="1772816" cy="1643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fruit, capture d’écran&#10;&#10;Description générée automatiquement">
            <a:extLst>
              <a:ext uri="{FF2B5EF4-FFF2-40B4-BE49-F238E27FC236}">
                <a16:creationId xmlns:a16="http://schemas.microsoft.com/office/drawing/2014/main" id="{B5B88453-56F6-0C6C-FA39-3F9D7584E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7772400" cy="5492372"/>
          </a:xfrm>
          <a:prstGeom prst="rect">
            <a:avLst/>
          </a:prstGeom>
        </p:spPr>
      </p:pic>
      <p:pic>
        <p:nvPicPr>
          <p:cNvPr id="4" name="Image 3" descr="Une image contenant dessin humoristique&#10;&#10;Description générée automatiquement">
            <a:extLst>
              <a:ext uri="{FF2B5EF4-FFF2-40B4-BE49-F238E27FC236}">
                <a16:creationId xmlns:a16="http://schemas.microsoft.com/office/drawing/2014/main" id="{C88C0B4D-2327-32D3-8C69-F3604BC8B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2635" r="80563" b="73377"/>
          <a:stretch/>
        </p:blipFill>
        <p:spPr>
          <a:xfrm>
            <a:off x="2915816" y="1412776"/>
            <a:ext cx="1224136" cy="1224136"/>
          </a:xfrm>
          <a:prstGeom prst="rect">
            <a:avLst/>
          </a:prstGeom>
        </p:spPr>
      </p:pic>
      <p:pic>
        <p:nvPicPr>
          <p:cNvPr id="5" name="Image 4" descr="Une image contenant dessin humoristique&#10;&#10;Description générée automatiquement">
            <a:extLst>
              <a:ext uri="{FF2B5EF4-FFF2-40B4-BE49-F238E27FC236}">
                <a16:creationId xmlns:a16="http://schemas.microsoft.com/office/drawing/2014/main" id="{BC95BC2C-423A-8A43-17B2-13E80C3C3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 t="3759" r="65264" b="73953"/>
          <a:stretch/>
        </p:blipFill>
        <p:spPr>
          <a:xfrm>
            <a:off x="6588224" y="1412776"/>
            <a:ext cx="1224136" cy="1224136"/>
          </a:xfrm>
          <a:prstGeom prst="rect">
            <a:avLst/>
          </a:prstGeom>
        </p:spPr>
      </p:pic>
      <p:pic>
        <p:nvPicPr>
          <p:cNvPr id="6" name="Image 5" descr="Une image contenant dessin humoristique&#10;&#10;Description générée automatiquement">
            <a:extLst>
              <a:ext uri="{FF2B5EF4-FFF2-40B4-BE49-F238E27FC236}">
                <a16:creationId xmlns:a16="http://schemas.microsoft.com/office/drawing/2014/main" id="{AE2144BB-F0A0-4BB3-388B-E619BED15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3760" r="47662" b="73953"/>
          <a:stretch/>
        </p:blipFill>
        <p:spPr>
          <a:xfrm>
            <a:off x="2843808" y="4005064"/>
            <a:ext cx="1224136" cy="1224136"/>
          </a:xfrm>
          <a:prstGeom prst="rect">
            <a:avLst/>
          </a:prstGeom>
        </p:spPr>
      </p:pic>
      <p:pic>
        <p:nvPicPr>
          <p:cNvPr id="7" name="Image 6" descr="Une image contenant dessin humoristique&#10;&#10;Description générée automatiquement">
            <a:extLst>
              <a:ext uri="{FF2B5EF4-FFF2-40B4-BE49-F238E27FC236}">
                <a16:creationId xmlns:a16="http://schemas.microsoft.com/office/drawing/2014/main" id="{3BE443ED-3ED3-9B94-4A0D-9E13C1B0C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1" t="3759" r="30059" b="73953"/>
          <a:stretch/>
        </p:blipFill>
        <p:spPr>
          <a:xfrm>
            <a:off x="6570798" y="3975555"/>
            <a:ext cx="1224136" cy="1224136"/>
          </a:xfrm>
          <a:prstGeom prst="rect">
            <a:avLst/>
          </a:prstGeom>
        </p:spPr>
      </p:pic>
      <p:pic>
        <p:nvPicPr>
          <p:cNvPr id="9" name="Image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734FD4F-D072-016C-6D0D-1361002A37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6382" r="77308" b="80508"/>
          <a:stretch/>
        </p:blipFill>
        <p:spPr>
          <a:xfrm>
            <a:off x="827584" y="2420888"/>
            <a:ext cx="1440160" cy="720080"/>
          </a:xfrm>
          <a:prstGeom prst="rect">
            <a:avLst/>
          </a:prstGeom>
        </p:spPr>
      </p:pic>
      <p:pic>
        <p:nvPicPr>
          <p:cNvPr id="11" name="Image 1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1EBE761E-D166-BBA5-C10F-1C27647F1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6382" r="56926" b="80508"/>
          <a:stretch/>
        </p:blipFill>
        <p:spPr>
          <a:xfrm>
            <a:off x="4639805" y="2420888"/>
            <a:ext cx="1584176" cy="720080"/>
          </a:xfrm>
          <a:prstGeom prst="rect">
            <a:avLst/>
          </a:prstGeom>
        </p:spPr>
      </p:pic>
      <p:pic>
        <p:nvPicPr>
          <p:cNvPr id="13" name="Image 1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9343E8A-BA9B-9B59-50AC-B35E29BF65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4" t="6381" r="38397" b="83130"/>
          <a:stretch/>
        </p:blipFill>
        <p:spPr>
          <a:xfrm>
            <a:off x="816807" y="5013176"/>
            <a:ext cx="1440160" cy="576064"/>
          </a:xfrm>
          <a:prstGeom prst="rect">
            <a:avLst/>
          </a:prstGeom>
        </p:spPr>
      </p:pic>
      <p:pic>
        <p:nvPicPr>
          <p:cNvPr id="15" name="Image 1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5C99236-244C-81F2-660C-1C1FA3873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9" t="5070" r="19922" b="80508"/>
          <a:stretch/>
        </p:blipFill>
        <p:spPr>
          <a:xfrm>
            <a:off x="4626829" y="5018026"/>
            <a:ext cx="1363949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9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fruit, capture d’écran, nourriture&#10;&#10;Description générée automatiquement">
            <a:extLst>
              <a:ext uri="{FF2B5EF4-FFF2-40B4-BE49-F238E27FC236}">
                <a16:creationId xmlns:a16="http://schemas.microsoft.com/office/drawing/2014/main" id="{E45DE20D-A28C-2FA1-057E-5F01C288C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772400" cy="5492372"/>
          </a:xfrm>
          <a:prstGeom prst="rect">
            <a:avLst/>
          </a:prstGeom>
        </p:spPr>
      </p:pic>
      <p:pic>
        <p:nvPicPr>
          <p:cNvPr id="5" name="Image 4" descr="Une image contenant dessin humoristique&#10;&#10;Description générée automatiquement">
            <a:extLst>
              <a:ext uri="{FF2B5EF4-FFF2-40B4-BE49-F238E27FC236}">
                <a16:creationId xmlns:a16="http://schemas.microsoft.com/office/drawing/2014/main" id="{349FFF5A-1B61-5318-B6F9-150B9C3E9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4" t="3759" r="10603" b="75264"/>
          <a:stretch/>
        </p:blipFill>
        <p:spPr>
          <a:xfrm>
            <a:off x="2771800" y="1268760"/>
            <a:ext cx="1368152" cy="1152128"/>
          </a:xfrm>
          <a:prstGeom prst="rect">
            <a:avLst/>
          </a:prstGeom>
        </p:spPr>
      </p:pic>
      <p:pic>
        <p:nvPicPr>
          <p:cNvPr id="7" name="Image 6" descr="Une image contenant cercle, capture d’écran&#10;&#10;Description générée automatiquement">
            <a:extLst>
              <a:ext uri="{FF2B5EF4-FFF2-40B4-BE49-F238E27FC236}">
                <a16:creationId xmlns:a16="http://schemas.microsoft.com/office/drawing/2014/main" id="{CBA1855B-A2C0-CC3E-AEE8-81DED742D4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3759" r="80088" b="72642"/>
          <a:stretch/>
        </p:blipFill>
        <p:spPr>
          <a:xfrm>
            <a:off x="6660232" y="1196752"/>
            <a:ext cx="1368152" cy="1296144"/>
          </a:xfrm>
          <a:prstGeom prst="rect">
            <a:avLst/>
          </a:prstGeom>
        </p:spPr>
      </p:pic>
      <p:pic>
        <p:nvPicPr>
          <p:cNvPr id="9" name="Image 8" descr="Une image contenant cercle, capture d’écran&#10;&#10;Description générée automatiquement">
            <a:extLst>
              <a:ext uri="{FF2B5EF4-FFF2-40B4-BE49-F238E27FC236}">
                <a16:creationId xmlns:a16="http://schemas.microsoft.com/office/drawing/2014/main" id="{8D6D6737-47B2-B473-AD4A-E045EB056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3759" r="64338" b="72642"/>
          <a:stretch/>
        </p:blipFill>
        <p:spPr>
          <a:xfrm>
            <a:off x="2935022" y="3861048"/>
            <a:ext cx="1224136" cy="1296144"/>
          </a:xfrm>
          <a:prstGeom prst="rect">
            <a:avLst/>
          </a:prstGeom>
        </p:spPr>
      </p:pic>
      <p:pic>
        <p:nvPicPr>
          <p:cNvPr id="11" name="Image 10" descr="Une image contenant cercle, capture d’écran&#10;&#10;Description générée automatiquement">
            <a:extLst>
              <a:ext uri="{FF2B5EF4-FFF2-40B4-BE49-F238E27FC236}">
                <a16:creationId xmlns:a16="http://schemas.microsoft.com/office/drawing/2014/main" id="{4E625D07-A858-2A14-3A19-5256585B2C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2" t="3759" r="44635" b="72642"/>
          <a:stretch/>
        </p:blipFill>
        <p:spPr>
          <a:xfrm>
            <a:off x="6682430" y="3861048"/>
            <a:ext cx="1368152" cy="1296144"/>
          </a:xfrm>
          <a:prstGeom prst="rect">
            <a:avLst/>
          </a:prstGeom>
        </p:spPr>
      </p:pic>
      <p:pic>
        <p:nvPicPr>
          <p:cNvPr id="13" name="Image 12" descr="Une image contenant capture d’écran, noir&#10;&#10;Description générée automatiquement">
            <a:extLst>
              <a:ext uri="{FF2B5EF4-FFF2-40B4-BE49-F238E27FC236}">
                <a16:creationId xmlns:a16="http://schemas.microsoft.com/office/drawing/2014/main" id="{9B5718F1-F540-40EF-A61B-A1F05AD04E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9003" r="79161" b="76401"/>
          <a:stretch/>
        </p:blipFill>
        <p:spPr>
          <a:xfrm>
            <a:off x="840081" y="2348880"/>
            <a:ext cx="1512168" cy="801640"/>
          </a:xfrm>
          <a:prstGeom prst="rect">
            <a:avLst/>
          </a:prstGeom>
        </p:spPr>
      </p:pic>
      <p:pic>
        <p:nvPicPr>
          <p:cNvPr id="15" name="Image 14" descr="Une image contenant capture d’écran, noir&#10;&#10;Description générée automatiquement">
            <a:extLst>
              <a:ext uri="{FF2B5EF4-FFF2-40B4-BE49-F238E27FC236}">
                <a16:creationId xmlns:a16="http://schemas.microsoft.com/office/drawing/2014/main" id="{9649289A-29AE-CD53-16CF-0854C9E01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9004" r="58780" b="79023"/>
          <a:stretch/>
        </p:blipFill>
        <p:spPr>
          <a:xfrm>
            <a:off x="832048" y="4950720"/>
            <a:ext cx="1512168" cy="657624"/>
          </a:xfrm>
          <a:prstGeom prst="rect">
            <a:avLst/>
          </a:prstGeom>
        </p:spPr>
      </p:pic>
      <p:pic>
        <p:nvPicPr>
          <p:cNvPr id="17" name="Image 16" descr="Une image contenant capture d’écran, noir&#10;&#10;Description générée automatiquement">
            <a:extLst>
              <a:ext uri="{FF2B5EF4-FFF2-40B4-BE49-F238E27FC236}">
                <a16:creationId xmlns:a16="http://schemas.microsoft.com/office/drawing/2014/main" id="{E71FD402-6BF3-E0AE-885F-B4E5DA5CE9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1" t="9003" r="40250" b="76401"/>
          <a:stretch/>
        </p:blipFill>
        <p:spPr>
          <a:xfrm>
            <a:off x="4700714" y="4950720"/>
            <a:ext cx="1440160" cy="801640"/>
          </a:xfrm>
          <a:prstGeom prst="rect">
            <a:avLst/>
          </a:prstGeom>
        </p:spPr>
      </p:pic>
      <p:pic>
        <p:nvPicPr>
          <p:cNvPr id="19" name="Image 18" descr="Une image contenant capture d’écran, noir&#10;&#10;Description générée automatiquement">
            <a:extLst>
              <a:ext uri="{FF2B5EF4-FFF2-40B4-BE49-F238E27FC236}">
                <a16:creationId xmlns:a16="http://schemas.microsoft.com/office/drawing/2014/main" id="{87634DAA-2199-20AA-B285-773F20BBEF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0" t="9003" r="20991" b="76401"/>
          <a:stretch/>
        </p:blipFill>
        <p:spPr>
          <a:xfrm>
            <a:off x="4678516" y="2348880"/>
            <a:ext cx="1440160" cy="8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ruit, texte, fraise, nourriture&#10;&#10;Description générée automatiquement">
            <a:extLst>
              <a:ext uri="{FF2B5EF4-FFF2-40B4-BE49-F238E27FC236}">
                <a16:creationId xmlns:a16="http://schemas.microsoft.com/office/drawing/2014/main" id="{259170F2-E513-9ED6-538C-2B5E8F698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82814"/>
            <a:ext cx="7772400" cy="5492372"/>
          </a:xfrm>
          <a:prstGeom prst="rect">
            <a:avLst/>
          </a:prstGeom>
        </p:spPr>
      </p:pic>
      <p:pic>
        <p:nvPicPr>
          <p:cNvPr id="15" name="Image 14" descr="Une image contenant cercle, capture d’écran&#10;&#10;Description générée automatiquement">
            <a:extLst>
              <a:ext uri="{FF2B5EF4-FFF2-40B4-BE49-F238E27FC236}">
                <a16:creationId xmlns:a16="http://schemas.microsoft.com/office/drawing/2014/main" id="{5976E0C9-C95D-9D2C-4066-A0D41BA17C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4" t="3759" r="28206" b="73953"/>
          <a:stretch/>
        </p:blipFill>
        <p:spPr>
          <a:xfrm>
            <a:off x="2843808" y="1412776"/>
            <a:ext cx="1224136" cy="1224136"/>
          </a:xfrm>
          <a:prstGeom prst="rect">
            <a:avLst/>
          </a:prstGeom>
        </p:spPr>
      </p:pic>
      <p:pic>
        <p:nvPicPr>
          <p:cNvPr id="17" name="Image 16" descr="Une image contenant cercle, capture d’écran&#10;&#10;Description générée automatiquement">
            <a:extLst>
              <a:ext uri="{FF2B5EF4-FFF2-40B4-BE49-F238E27FC236}">
                <a16:creationId xmlns:a16="http://schemas.microsoft.com/office/drawing/2014/main" id="{2FE41A9B-1083-CAAE-D617-3D46B6F04B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7" t="3759" r="10603" b="71331"/>
          <a:stretch/>
        </p:blipFill>
        <p:spPr>
          <a:xfrm>
            <a:off x="6732240" y="1435202"/>
            <a:ext cx="1224136" cy="136815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B008C55-0CB8-9F28-0BED-0347B8FDF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13111" r="79618" b="64601"/>
          <a:stretch/>
        </p:blipFill>
        <p:spPr>
          <a:xfrm>
            <a:off x="2987824" y="4005064"/>
            <a:ext cx="1224136" cy="1224136"/>
          </a:xfrm>
          <a:prstGeom prst="rect">
            <a:avLst/>
          </a:prstGeom>
        </p:spPr>
      </p:pic>
      <p:pic>
        <p:nvPicPr>
          <p:cNvPr id="21" name="Image 20" descr="Une image contenant cercle, lune, nuit&#10;&#10;Description générée automatiquement">
            <a:extLst>
              <a:ext uri="{FF2B5EF4-FFF2-40B4-BE49-F238E27FC236}">
                <a16:creationId xmlns:a16="http://schemas.microsoft.com/office/drawing/2014/main" id="{CAEEA662-6E0D-2250-4FF8-C19325DD8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8" t="12937" r="61559" b="64775"/>
          <a:stretch/>
        </p:blipFill>
        <p:spPr>
          <a:xfrm>
            <a:off x="6625575" y="4005064"/>
            <a:ext cx="1368152" cy="1224136"/>
          </a:xfrm>
          <a:prstGeom prst="rect">
            <a:avLst/>
          </a:prstGeom>
        </p:spPr>
      </p:pic>
      <p:pic>
        <p:nvPicPr>
          <p:cNvPr id="23" name="Image 22" descr="Une image contenant capture d’écran, noir, obscurité&#10;&#10;Description générée automatiquement">
            <a:extLst>
              <a:ext uri="{FF2B5EF4-FFF2-40B4-BE49-F238E27FC236}">
                <a16:creationId xmlns:a16="http://schemas.microsoft.com/office/drawing/2014/main" id="{12671B98-5EBF-67D4-FD35-6BBFBF75F2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5070" r="78235" b="77886"/>
          <a:stretch/>
        </p:blipFill>
        <p:spPr>
          <a:xfrm>
            <a:off x="899593" y="2335302"/>
            <a:ext cx="1512168" cy="936104"/>
          </a:xfrm>
          <a:prstGeom prst="rect">
            <a:avLst/>
          </a:prstGeom>
        </p:spPr>
      </p:pic>
      <p:pic>
        <p:nvPicPr>
          <p:cNvPr id="25" name="Image 24" descr="Une image contenant capture d’écran, noir, obscurité&#10;&#10;Description générée automatiquement">
            <a:extLst>
              <a:ext uri="{FF2B5EF4-FFF2-40B4-BE49-F238E27FC236}">
                <a16:creationId xmlns:a16="http://schemas.microsoft.com/office/drawing/2014/main" id="{FE4F8FF5-5A0F-C263-3F2E-A6C50BFAE6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5478" r="59706" b="77478"/>
          <a:stretch/>
        </p:blipFill>
        <p:spPr>
          <a:xfrm>
            <a:off x="4632024" y="2492896"/>
            <a:ext cx="1512168" cy="936104"/>
          </a:xfrm>
          <a:prstGeom prst="rect">
            <a:avLst/>
          </a:prstGeom>
        </p:spPr>
      </p:pic>
      <p:pic>
        <p:nvPicPr>
          <p:cNvPr id="27" name="Image 26" descr="Une image contenant capture d’écran, noir, obscurité&#10;&#10;Description générée automatiquement">
            <a:extLst>
              <a:ext uri="{FF2B5EF4-FFF2-40B4-BE49-F238E27FC236}">
                <a16:creationId xmlns:a16="http://schemas.microsoft.com/office/drawing/2014/main" id="{75E51F7F-0B79-F891-C49E-084B399349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1" t="6382" r="40404" b="78313"/>
          <a:stretch/>
        </p:blipFill>
        <p:spPr>
          <a:xfrm>
            <a:off x="971275" y="5085184"/>
            <a:ext cx="1428176" cy="840636"/>
          </a:xfrm>
          <a:prstGeom prst="rect">
            <a:avLst/>
          </a:prstGeom>
        </p:spPr>
      </p:pic>
      <p:pic>
        <p:nvPicPr>
          <p:cNvPr id="29" name="Image 28" descr="Une image contenant capture d’écran, noir, obscurité&#10;&#10;Description générée automatiquement">
            <a:extLst>
              <a:ext uri="{FF2B5EF4-FFF2-40B4-BE49-F238E27FC236}">
                <a16:creationId xmlns:a16="http://schemas.microsoft.com/office/drawing/2014/main" id="{75D819E9-7A4C-6F2A-2F1C-3DC21EFB6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6" t="5070" r="19868" b="77886"/>
          <a:stretch/>
        </p:blipFill>
        <p:spPr>
          <a:xfrm>
            <a:off x="4653364" y="4989716"/>
            <a:ext cx="1512168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5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3782F49-F857-BED3-5D01-D3289963C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508" y="379529"/>
            <a:ext cx="4972983" cy="6098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 3" descr="Une image contenant cercle, clipart, croquis, Graphique&#10;&#10;Description générée automatiquement">
            <a:extLst>
              <a:ext uri="{FF2B5EF4-FFF2-40B4-BE49-F238E27FC236}">
                <a16:creationId xmlns:a16="http://schemas.microsoft.com/office/drawing/2014/main" id="{D5A83189-A93B-AC94-A490-A68C31F81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496">
            <a:off x="107504" y="476672"/>
            <a:ext cx="1854200" cy="157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0902AC0-7913-463D-E2D0-C86B9F679D2C}"/>
              </a:ext>
            </a:extLst>
          </p:cNvPr>
          <p:cNvSpPr/>
          <p:nvPr/>
        </p:nvSpPr>
        <p:spPr>
          <a:xfrm>
            <a:off x="53892" y="1844824"/>
            <a:ext cx="2144464" cy="194421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b="1" dirty="0">
                <a:solidFill>
                  <a:schemeClr val="tx1"/>
                </a:solidFill>
                <a:latin typeface="Ink Free" panose="03080402000500000000" pitchFamily="66" charset="0"/>
              </a:rPr>
              <a:t>¿Qué están haciendo los personajes?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DA37970-1E98-4582-882C-9FDE55C9BC9A}"/>
              </a:ext>
            </a:extLst>
          </p:cNvPr>
          <p:cNvSpPr/>
          <p:nvPr/>
        </p:nvSpPr>
        <p:spPr>
          <a:xfrm>
            <a:off x="53743" y="1844824"/>
            <a:ext cx="2144464" cy="194421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b="1" dirty="0">
                <a:solidFill>
                  <a:schemeClr val="tx1"/>
                </a:solidFill>
                <a:latin typeface="Ink Free" panose="03080402000500000000" pitchFamily="66" charset="0"/>
              </a:rPr>
              <a:t>¿De qué va a tratar el texto?</a:t>
            </a:r>
          </a:p>
        </p:txBody>
      </p:sp>
      <p:pic>
        <p:nvPicPr>
          <p:cNvPr id="8" name="Image 7" descr="Une image contenant Graphique, clipart, conception&#10;&#10;Description générée automatiquement">
            <a:extLst>
              <a:ext uri="{FF2B5EF4-FFF2-40B4-BE49-F238E27FC236}">
                <a16:creationId xmlns:a16="http://schemas.microsoft.com/office/drawing/2014/main" id="{71272CF9-47C0-2028-CAB0-0A5EA6F98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740">
            <a:off x="7012528" y="421832"/>
            <a:ext cx="1854200" cy="185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FAB2B2F-DECB-2174-087F-96CFB04CC5EB}"/>
              </a:ext>
            </a:extLst>
          </p:cNvPr>
          <p:cNvSpPr/>
          <p:nvPr/>
        </p:nvSpPr>
        <p:spPr>
          <a:xfrm>
            <a:off x="53743" y="1834295"/>
            <a:ext cx="2144464" cy="194421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b="1" dirty="0">
                <a:solidFill>
                  <a:schemeClr val="tx1"/>
                </a:solidFill>
                <a:latin typeface="Ink Free" panose="03080402000500000000" pitchFamily="66" charset="0"/>
              </a:rPr>
              <a:t>¿Dónde están los personajes?</a:t>
            </a:r>
          </a:p>
        </p:txBody>
      </p:sp>
      <p:pic>
        <p:nvPicPr>
          <p:cNvPr id="1026" name="Picture 2" descr="El día de Andalucía - 28F | Amoureux de l'Andalousie">
            <a:extLst>
              <a:ext uri="{FF2B5EF4-FFF2-40B4-BE49-F238E27FC236}">
                <a16:creationId xmlns:a16="http://schemas.microsoft.com/office/drawing/2014/main" id="{6D0715DE-F7D5-1B6A-393A-752EC04FF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529">
            <a:off x="6083038" y="4127651"/>
            <a:ext cx="2750964" cy="1832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950DD3A-12B8-FE07-D2E7-E2CE1C49C1AA}"/>
              </a:ext>
            </a:extLst>
          </p:cNvPr>
          <p:cNvSpPr/>
          <p:nvPr/>
        </p:nvSpPr>
        <p:spPr>
          <a:xfrm>
            <a:off x="32564" y="1815318"/>
            <a:ext cx="2144464" cy="194421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b="1" dirty="0">
                <a:solidFill>
                  <a:schemeClr val="tx1"/>
                </a:solidFill>
                <a:latin typeface="Ink Free" panose="03080402000500000000" pitchFamily="66" charset="0"/>
              </a:rPr>
              <a:t>¿Qué están haciendo?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527A900-32AB-D1B2-0C80-6BA538E95B81}"/>
              </a:ext>
            </a:extLst>
          </p:cNvPr>
          <p:cNvSpPr/>
          <p:nvPr/>
        </p:nvSpPr>
        <p:spPr>
          <a:xfrm>
            <a:off x="22002" y="1825847"/>
            <a:ext cx="2144464" cy="194421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b="1" dirty="0">
                <a:solidFill>
                  <a:schemeClr val="tx1"/>
                </a:solidFill>
                <a:latin typeface="Ink Free" panose="03080402000500000000" pitchFamily="66" charset="0"/>
              </a:rPr>
              <a:t>¿A dónde van a ir?</a:t>
            </a:r>
          </a:p>
        </p:txBody>
      </p:sp>
    </p:spTree>
    <p:extLst>
      <p:ext uri="{BB962C8B-B14F-4D97-AF65-F5344CB8AC3E}">
        <p14:creationId xmlns:p14="http://schemas.microsoft.com/office/powerpoint/2010/main" val="33478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Rectangle, écriture manuscrite&#10;&#10;Description générée automatiquement">
            <a:extLst>
              <a:ext uri="{FF2B5EF4-FFF2-40B4-BE49-F238E27FC236}">
                <a16:creationId xmlns:a16="http://schemas.microsoft.com/office/drawing/2014/main" id="{0583C399-A444-56E9-724F-E2D94D503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99572"/>
            <a:ext cx="8568952" cy="6058855"/>
          </a:xfrm>
          <a:prstGeom prst="rect">
            <a:avLst/>
          </a:prstGeom>
        </p:spPr>
      </p:pic>
      <p:pic>
        <p:nvPicPr>
          <p:cNvPr id="7" name="Image 6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966653F5-DDA5-D3F4-38D8-2A3CB2E3BD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8147" r="67871" b="54836"/>
          <a:stretch/>
        </p:blipFill>
        <p:spPr>
          <a:xfrm>
            <a:off x="683568" y="3284984"/>
            <a:ext cx="1296144" cy="931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8E2CCDE2-7D6C-C6BA-DFA5-0112FD815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7" t="8521" r="36732" b="55743"/>
          <a:stretch/>
        </p:blipFill>
        <p:spPr>
          <a:xfrm>
            <a:off x="2771800" y="2973723"/>
            <a:ext cx="1224136" cy="868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CE165625-148D-14C3-E148-9F22369DC6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0" t="8520" r="3380" b="54119"/>
          <a:stretch/>
        </p:blipFill>
        <p:spPr>
          <a:xfrm>
            <a:off x="4925856" y="3408095"/>
            <a:ext cx="1224136" cy="908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F1A50647-871C-FB42-CFBA-8E0B6AEF6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" t="56496" r="69484" b="4519"/>
          <a:stretch/>
        </p:blipFill>
        <p:spPr>
          <a:xfrm>
            <a:off x="7079912" y="2906361"/>
            <a:ext cx="1296144" cy="1003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7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8474253-4529-E7F5-82F8-89C18625C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652"/>
            <a:ext cx="8865336" cy="626469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B83AD94-6204-A418-1101-8E698F84CD2F}"/>
              </a:ext>
            </a:extLst>
          </p:cNvPr>
          <p:cNvSpPr/>
          <p:nvPr/>
        </p:nvSpPr>
        <p:spPr>
          <a:xfrm>
            <a:off x="107504" y="497393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E097A8E-DE09-B918-B4DD-CA364B5DBF59}"/>
              </a:ext>
            </a:extLst>
          </p:cNvPr>
          <p:cNvSpPr/>
          <p:nvPr/>
        </p:nvSpPr>
        <p:spPr>
          <a:xfrm>
            <a:off x="4517024" y="497393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FE4687-32AB-4A9C-84B0-F4F50DFA50C2}"/>
              </a:ext>
            </a:extLst>
          </p:cNvPr>
          <p:cNvSpPr/>
          <p:nvPr/>
        </p:nvSpPr>
        <p:spPr>
          <a:xfrm>
            <a:off x="107504" y="3478717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58FEAAA-6DA9-0B40-A57D-6471FC551649}"/>
              </a:ext>
            </a:extLst>
          </p:cNvPr>
          <p:cNvSpPr/>
          <p:nvPr/>
        </p:nvSpPr>
        <p:spPr>
          <a:xfrm>
            <a:off x="6789340" y="3478717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17133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ruit, nourriture&#10;&#10;Description générée automatiquement">
            <a:extLst>
              <a:ext uri="{FF2B5EF4-FFF2-40B4-BE49-F238E27FC236}">
                <a16:creationId xmlns:a16="http://schemas.microsoft.com/office/drawing/2014/main" id="{0703D0FC-C390-5A33-BC90-53B046FEC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648018" cy="6111128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B4D66A2-1F25-40B1-8AF9-74E072EDAC56}"/>
              </a:ext>
            </a:extLst>
          </p:cNvPr>
          <p:cNvSpPr/>
          <p:nvPr/>
        </p:nvSpPr>
        <p:spPr>
          <a:xfrm>
            <a:off x="237911" y="620688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6F6B012-F4F5-D961-FD76-A086C53ECE55}"/>
              </a:ext>
            </a:extLst>
          </p:cNvPr>
          <p:cNvSpPr/>
          <p:nvPr/>
        </p:nvSpPr>
        <p:spPr>
          <a:xfrm>
            <a:off x="4534772" y="646674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CD1CF5F-1BF3-848A-C792-8172E053E3B0}"/>
              </a:ext>
            </a:extLst>
          </p:cNvPr>
          <p:cNvSpPr/>
          <p:nvPr/>
        </p:nvSpPr>
        <p:spPr>
          <a:xfrm>
            <a:off x="229086" y="3564056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2BBBE8-7A62-29F8-DE0A-D0D068FD90DC}"/>
              </a:ext>
            </a:extLst>
          </p:cNvPr>
          <p:cNvSpPr/>
          <p:nvPr/>
        </p:nvSpPr>
        <p:spPr>
          <a:xfrm>
            <a:off x="4549356" y="3564056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18523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5BCDBAD-00FD-C68E-62FD-1028D7A69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1448"/>
            <a:ext cx="8342317" cy="5895104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9A4BEA8-1A50-620F-A0F3-F9789C97A063}"/>
              </a:ext>
            </a:extLst>
          </p:cNvPr>
          <p:cNvSpPr/>
          <p:nvPr/>
        </p:nvSpPr>
        <p:spPr>
          <a:xfrm>
            <a:off x="251520" y="606257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4507804-D0CB-8AA0-D4A2-D0EC17739507}"/>
              </a:ext>
            </a:extLst>
          </p:cNvPr>
          <p:cNvSpPr/>
          <p:nvPr/>
        </p:nvSpPr>
        <p:spPr>
          <a:xfrm>
            <a:off x="4571999" y="629098"/>
            <a:ext cx="1964025" cy="278547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F986331-99AD-7E6A-1894-14C7DA400484}"/>
              </a:ext>
            </a:extLst>
          </p:cNvPr>
          <p:cNvSpPr/>
          <p:nvPr/>
        </p:nvSpPr>
        <p:spPr>
          <a:xfrm>
            <a:off x="395536" y="3491404"/>
            <a:ext cx="1944216" cy="276033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724B148-FAFC-2678-35A6-1258202E5525}"/>
              </a:ext>
            </a:extLst>
          </p:cNvPr>
          <p:cNvSpPr/>
          <p:nvPr/>
        </p:nvSpPr>
        <p:spPr>
          <a:xfrm>
            <a:off x="4509895" y="3462373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35432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bouteille, capture d’écran&#10;&#10;Description générée automatiquement">
            <a:extLst>
              <a:ext uri="{FF2B5EF4-FFF2-40B4-BE49-F238E27FC236}">
                <a16:creationId xmlns:a16="http://schemas.microsoft.com/office/drawing/2014/main" id="{CC943904-BAF7-D34D-9188-3D318655C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1" y="620688"/>
            <a:ext cx="8444217" cy="596711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A7BEC71-64D9-DE15-491D-DE376ADF127A}"/>
              </a:ext>
            </a:extLst>
          </p:cNvPr>
          <p:cNvSpPr/>
          <p:nvPr/>
        </p:nvSpPr>
        <p:spPr>
          <a:xfrm>
            <a:off x="349891" y="795932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CFACE6D-EF45-DA35-5777-790795EC781A}"/>
              </a:ext>
            </a:extLst>
          </p:cNvPr>
          <p:cNvSpPr/>
          <p:nvPr/>
        </p:nvSpPr>
        <p:spPr>
          <a:xfrm>
            <a:off x="4644007" y="795932"/>
            <a:ext cx="2027857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422ACB4-B71A-6359-B6A8-578F218EC122}"/>
              </a:ext>
            </a:extLst>
          </p:cNvPr>
          <p:cNvSpPr/>
          <p:nvPr/>
        </p:nvSpPr>
        <p:spPr>
          <a:xfrm>
            <a:off x="467544" y="3657511"/>
            <a:ext cx="1970579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5BF0A64-4E7B-8BA1-7672-0D765A1791CB}"/>
              </a:ext>
            </a:extLst>
          </p:cNvPr>
          <p:cNvSpPr/>
          <p:nvPr/>
        </p:nvSpPr>
        <p:spPr>
          <a:xfrm>
            <a:off x="4644007" y="3664557"/>
            <a:ext cx="2088232" cy="28083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3676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1484784"/>
            <a:ext cx="7848872" cy="28931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b="1" u="sng" dirty="0" err="1">
                <a:latin typeface="Comic Sans MS" pitchFamily="66" charset="0"/>
              </a:rPr>
              <a:t>Pon</a:t>
            </a:r>
            <a:r>
              <a:rPr lang="fr-FR" b="1" u="sng" dirty="0">
                <a:latin typeface="Comic Sans MS" pitchFamily="66" charset="0"/>
              </a:rPr>
              <a:t> en </a:t>
            </a:r>
            <a:r>
              <a:rPr lang="fr-FR" b="1" u="sng" dirty="0" err="1">
                <a:latin typeface="Comic Sans MS" pitchFamily="66" charset="0"/>
              </a:rPr>
              <a:t>orden</a:t>
            </a:r>
            <a:r>
              <a:rPr lang="fr-FR" b="1" u="sng" dirty="0">
                <a:latin typeface="Comic Sans MS" pitchFamily="66" charset="0"/>
              </a:rPr>
              <a:t> las 2 frases </a:t>
            </a:r>
            <a:r>
              <a:rPr lang="fr-FR" b="1" u="sng" dirty="0" err="1">
                <a:latin typeface="Comic Sans MS" pitchFamily="66" charset="0"/>
              </a:rPr>
              <a:t>siguientes</a:t>
            </a:r>
            <a:r>
              <a:rPr lang="fr-FR" b="1" u="sng" dirty="0">
                <a:latin typeface="Comic Sans MS" pitchFamily="66" charset="0"/>
              </a:rPr>
              <a:t>:</a:t>
            </a:r>
          </a:p>
          <a:p>
            <a:endParaRPr lang="fr-FR" sz="1600" b="1" dirty="0">
              <a:latin typeface="Comic Sans MS" pitchFamily="66" charset="0"/>
            </a:endParaRPr>
          </a:p>
          <a:p>
            <a:pPr marL="457200" indent="-457200">
              <a:buAutoNum type="arabicPeriod"/>
            </a:pPr>
            <a:r>
              <a:rPr lang="fr-FR" sz="2000" dirty="0" err="1">
                <a:latin typeface="Papyrus" pitchFamily="66" charset="0"/>
              </a:rPr>
              <a:t>País</a:t>
            </a:r>
            <a:r>
              <a:rPr lang="fr-FR" sz="2000" dirty="0">
                <a:latin typeface="Papyrus" pitchFamily="66" charset="0"/>
              </a:rPr>
              <a:t> </a:t>
            </a:r>
            <a:r>
              <a:rPr lang="fr-FR" sz="2000" dirty="0" err="1">
                <a:latin typeface="Papyrus" pitchFamily="66" charset="0"/>
              </a:rPr>
              <a:t>bajo</a:t>
            </a:r>
            <a:r>
              <a:rPr lang="fr-FR" sz="2000" dirty="0">
                <a:latin typeface="Papyrus" pitchFamily="66" charset="0"/>
              </a:rPr>
              <a:t> el control de los </a:t>
            </a:r>
            <a:r>
              <a:rPr lang="fr-FR" sz="2000" dirty="0" err="1">
                <a:latin typeface="Papyrus" pitchFamily="66" charset="0"/>
              </a:rPr>
              <a:t>visigodos</a:t>
            </a:r>
            <a:r>
              <a:rPr lang="fr-FR" sz="2000" dirty="0">
                <a:latin typeface="Papyrus" pitchFamily="66" charset="0"/>
              </a:rPr>
              <a:t> / a parte de </a:t>
            </a:r>
            <a:r>
              <a:rPr lang="fr-FR" sz="2000" dirty="0" err="1">
                <a:latin typeface="Papyrus" pitchFamily="66" charset="0"/>
              </a:rPr>
              <a:t>pequénos</a:t>
            </a:r>
            <a:r>
              <a:rPr lang="fr-FR" sz="2000" dirty="0">
                <a:latin typeface="Papyrus" pitchFamily="66" charset="0"/>
              </a:rPr>
              <a:t> </a:t>
            </a:r>
            <a:r>
              <a:rPr lang="fr-FR" sz="2000" dirty="0" err="1">
                <a:latin typeface="Papyrus" pitchFamily="66" charset="0"/>
              </a:rPr>
              <a:t>núcleos</a:t>
            </a:r>
            <a:r>
              <a:rPr lang="fr-FR" sz="2000" dirty="0">
                <a:latin typeface="Papyrus" pitchFamily="66" charset="0"/>
              </a:rPr>
              <a:t> en </a:t>
            </a:r>
            <a:r>
              <a:rPr lang="fr-FR" sz="2000" dirty="0" err="1">
                <a:latin typeface="Papyrus" pitchFamily="66" charset="0"/>
              </a:rPr>
              <a:t>Asturias</a:t>
            </a:r>
            <a:r>
              <a:rPr lang="fr-FR" sz="2000" dirty="0">
                <a:latin typeface="Papyrus" pitchFamily="66" charset="0"/>
              </a:rPr>
              <a:t> y Los </a:t>
            </a:r>
            <a:r>
              <a:rPr lang="fr-FR" sz="2000" dirty="0" err="1">
                <a:latin typeface="Papyrus" pitchFamily="66" charset="0"/>
              </a:rPr>
              <a:t>Pirineos</a:t>
            </a:r>
            <a:r>
              <a:rPr lang="fr-FR" sz="2000" dirty="0">
                <a:latin typeface="Papyrus" pitchFamily="66" charset="0"/>
              </a:rPr>
              <a:t> / en 711 / y en </a:t>
            </a:r>
            <a:r>
              <a:rPr lang="fr-FR" sz="2000" dirty="0" err="1">
                <a:latin typeface="Papyrus" pitchFamily="66" charset="0"/>
              </a:rPr>
              <a:t>cuatro</a:t>
            </a:r>
            <a:r>
              <a:rPr lang="fr-FR" sz="2000" dirty="0">
                <a:latin typeface="Papyrus" pitchFamily="66" charset="0"/>
              </a:rPr>
              <a:t> </a:t>
            </a:r>
            <a:r>
              <a:rPr lang="fr-FR" sz="2000" dirty="0" err="1">
                <a:latin typeface="Papyrus" pitchFamily="66" charset="0"/>
              </a:rPr>
              <a:t>años</a:t>
            </a:r>
            <a:r>
              <a:rPr lang="fr-FR" sz="2000" dirty="0">
                <a:latin typeface="Papyrus" pitchFamily="66" charset="0"/>
              </a:rPr>
              <a:t> </a:t>
            </a:r>
            <a:r>
              <a:rPr lang="fr-FR" sz="2000" dirty="0" err="1">
                <a:latin typeface="Papyrus" pitchFamily="66" charset="0"/>
              </a:rPr>
              <a:t>conquistaron</a:t>
            </a:r>
            <a:r>
              <a:rPr lang="fr-FR" sz="2000" dirty="0">
                <a:latin typeface="Papyrus" pitchFamily="66" charset="0"/>
              </a:rPr>
              <a:t> </a:t>
            </a:r>
            <a:r>
              <a:rPr lang="fr-FR" sz="2000" dirty="0" err="1">
                <a:latin typeface="Papyrus" pitchFamily="66" charset="0"/>
              </a:rPr>
              <a:t>todo</a:t>
            </a:r>
            <a:r>
              <a:rPr lang="fr-FR" sz="2000" dirty="0">
                <a:latin typeface="Papyrus" pitchFamily="66" charset="0"/>
              </a:rPr>
              <a:t> el </a:t>
            </a:r>
            <a:r>
              <a:rPr lang="fr-FR" sz="2000" dirty="0" err="1">
                <a:latin typeface="Papyrus" pitchFamily="66" charset="0"/>
              </a:rPr>
              <a:t>país</a:t>
            </a:r>
            <a:r>
              <a:rPr lang="fr-FR" sz="2000" dirty="0">
                <a:latin typeface="Papyrus" pitchFamily="66" charset="0"/>
              </a:rPr>
              <a:t> / los musulmanes </a:t>
            </a:r>
            <a:r>
              <a:rPr lang="fr-FR" sz="2000" dirty="0" err="1">
                <a:latin typeface="Papyrus" pitchFamily="66" charset="0"/>
              </a:rPr>
              <a:t>llegaron</a:t>
            </a:r>
            <a:r>
              <a:rPr lang="fr-FR" sz="2000" dirty="0">
                <a:latin typeface="Papyrus" pitchFamily="66" charset="0"/>
              </a:rPr>
              <a:t> a </a:t>
            </a:r>
            <a:r>
              <a:rPr lang="fr-FR" sz="2000" dirty="0" err="1">
                <a:latin typeface="Papyrus" pitchFamily="66" charset="0"/>
              </a:rPr>
              <a:t>Hispania</a:t>
            </a:r>
            <a:r>
              <a:rPr lang="fr-FR" sz="2000" dirty="0">
                <a:latin typeface="Papyrus" pitchFamily="66" charset="0"/>
              </a:rPr>
              <a:t>.</a:t>
            </a:r>
          </a:p>
          <a:p>
            <a:endParaRPr lang="fr-FR" sz="2000" dirty="0">
              <a:latin typeface="Papyrus" pitchFamily="66" charset="0"/>
            </a:endParaRPr>
          </a:p>
          <a:p>
            <a:r>
              <a:rPr lang="fr-FR" sz="2000" dirty="0">
                <a:latin typeface="Papyrus" pitchFamily="66" charset="0"/>
              </a:rPr>
              <a:t>2. Y </a:t>
            </a:r>
            <a:r>
              <a:rPr lang="fr-FR" sz="2000" dirty="0" err="1">
                <a:latin typeface="Papyrus" pitchFamily="66" charset="0"/>
              </a:rPr>
              <a:t>ocuparon</a:t>
            </a:r>
            <a:r>
              <a:rPr lang="fr-FR" sz="2000" dirty="0">
                <a:latin typeface="Papyrus" pitchFamily="66" charset="0"/>
              </a:rPr>
              <a:t> España / a </a:t>
            </a:r>
            <a:r>
              <a:rPr lang="fr-FR" sz="2000" dirty="0" err="1">
                <a:latin typeface="Papyrus" pitchFamily="66" charset="0"/>
              </a:rPr>
              <a:t>continuación</a:t>
            </a:r>
            <a:r>
              <a:rPr lang="fr-FR" sz="2000" dirty="0">
                <a:latin typeface="Papyrus" pitchFamily="66" charset="0"/>
              </a:rPr>
              <a:t> / </a:t>
            </a:r>
            <a:r>
              <a:rPr lang="fr-FR" sz="2000" dirty="0" err="1">
                <a:latin typeface="Papyrus" pitchFamily="66" charset="0"/>
              </a:rPr>
              <a:t>durante</a:t>
            </a:r>
            <a:r>
              <a:rPr lang="fr-FR" sz="2000" dirty="0">
                <a:latin typeface="Papyrus" pitchFamily="66" charset="0"/>
              </a:rPr>
              <a:t> </a:t>
            </a:r>
            <a:r>
              <a:rPr lang="fr-FR" sz="2000" dirty="0" err="1">
                <a:latin typeface="Papyrus" pitchFamily="66" charset="0"/>
              </a:rPr>
              <a:t>ocho</a:t>
            </a:r>
            <a:r>
              <a:rPr lang="fr-FR" sz="2000" dirty="0">
                <a:latin typeface="Papyrus" pitchFamily="66" charset="0"/>
              </a:rPr>
              <a:t> </a:t>
            </a:r>
            <a:r>
              <a:rPr lang="fr-FR" sz="2000" dirty="0" err="1">
                <a:latin typeface="Papyrus" pitchFamily="66" charset="0"/>
              </a:rPr>
              <a:t>siglos</a:t>
            </a:r>
            <a:r>
              <a:rPr lang="fr-FR" sz="2000" dirty="0">
                <a:latin typeface="Papyrus" pitchFamily="66" charset="0"/>
              </a:rPr>
              <a:t> / </a:t>
            </a:r>
            <a:r>
              <a:rPr lang="fr-FR" sz="2000" dirty="0" err="1">
                <a:latin typeface="Papyrus" pitchFamily="66" charset="0"/>
              </a:rPr>
              <a:t>cambiaron</a:t>
            </a:r>
            <a:r>
              <a:rPr lang="fr-FR" sz="2000" dirty="0">
                <a:latin typeface="Papyrus" pitchFamily="66" charset="0"/>
              </a:rPr>
              <a:t> el nombre de </a:t>
            </a:r>
            <a:r>
              <a:rPr lang="fr-FR" sz="2000" dirty="0" err="1">
                <a:latin typeface="Papyrus" pitchFamily="66" charset="0"/>
              </a:rPr>
              <a:t>Hispania</a:t>
            </a:r>
            <a:r>
              <a:rPr lang="fr-FR" sz="2000" dirty="0">
                <a:latin typeface="Papyrus" pitchFamily="66" charset="0"/>
              </a:rPr>
              <a:t> en Al-</a:t>
            </a:r>
            <a:r>
              <a:rPr lang="fr-FR" sz="2400" dirty="0" err="1">
                <a:latin typeface="Papyrus" pitchFamily="66" charset="0"/>
              </a:rPr>
              <a:t>Á</a:t>
            </a:r>
            <a:r>
              <a:rPr lang="fr-FR" sz="2000" dirty="0" err="1">
                <a:latin typeface="Papyrus" pitchFamily="66" charset="0"/>
              </a:rPr>
              <a:t>ndalus</a:t>
            </a:r>
            <a:r>
              <a:rPr lang="fr-FR" sz="2000" dirty="0">
                <a:latin typeface="Papyrus" pitchFamily="66" charset="0"/>
              </a:rPr>
              <a:t>.</a:t>
            </a:r>
          </a:p>
          <a:p>
            <a:endParaRPr lang="fr-FR" dirty="0">
              <a:latin typeface="Papyru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59632" y="548680"/>
            <a:ext cx="662473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atura MT Script Capitals" pitchFamily="66" charset="0"/>
              </a:rPr>
              <a:t>¿</a:t>
            </a:r>
            <a:r>
              <a:rPr lang="fr-FR" sz="4000" dirty="0" err="1">
                <a:latin typeface="Matura MT Script Capitals" pitchFamily="66" charset="0"/>
              </a:rPr>
              <a:t>Qué</a:t>
            </a:r>
            <a:r>
              <a:rPr lang="fr-FR" sz="4000" dirty="0">
                <a:latin typeface="Matura MT Script Capitals" pitchFamily="66" charset="0"/>
              </a:rPr>
              <a:t> es Al-</a:t>
            </a:r>
            <a:r>
              <a:rPr lang="fr-FR" sz="4000" dirty="0" err="1">
                <a:latin typeface="Matura MT Script Capitals" pitchFamily="66" charset="0"/>
              </a:rPr>
              <a:t>Ándalus</a:t>
            </a:r>
            <a:r>
              <a:rPr lang="fr-FR" sz="4000" dirty="0">
                <a:latin typeface="Matura MT Script Capitals" pitchFamily="66" charset="0"/>
              </a:rPr>
              <a:t>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5536" y="43778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5576" y="4377884"/>
            <a:ext cx="9361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En 711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4211960" y="2492896"/>
            <a:ext cx="79208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776232" y="4391586"/>
            <a:ext cx="35158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los musulmanes </a:t>
            </a:r>
            <a:r>
              <a:rPr lang="fr-FR" dirty="0" err="1"/>
              <a:t>llegaron</a:t>
            </a:r>
            <a:r>
              <a:rPr lang="fr-FR" dirty="0"/>
              <a:t> a </a:t>
            </a:r>
            <a:r>
              <a:rPr lang="fr-FR" dirty="0" err="1"/>
              <a:t>Hispania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4067944" y="2780928"/>
            <a:ext cx="381642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375208" y="4391738"/>
            <a:ext cx="35158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país</a:t>
            </a:r>
            <a:r>
              <a:rPr lang="fr-FR" dirty="0"/>
              <a:t> </a:t>
            </a:r>
            <a:r>
              <a:rPr lang="fr-FR" dirty="0" err="1"/>
              <a:t>bajo</a:t>
            </a:r>
            <a:r>
              <a:rPr lang="fr-FR" dirty="0"/>
              <a:t> el control de los </a:t>
            </a:r>
            <a:r>
              <a:rPr lang="fr-FR" dirty="0" err="1"/>
              <a:t>visigodos</a:t>
            </a:r>
            <a:r>
              <a:rPr lang="fr-FR" dirty="0"/>
              <a:t>, 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043608" y="2204864"/>
            <a:ext cx="381642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27395" y="4828510"/>
            <a:ext cx="41365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y en </a:t>
            </a:r>
            <a:r>
              <a:rPr lang="fr-FR" dirty="0" err="1"/>
              <a:t>cuatro</a:t>
            </a:r>
            <a:r>
              <a:rPr lang="fr-FR" dirty="0"/>
              <a:t> </a:t>
            </a:r>
            <a:r>
              <a:rPr lang="fr-FR" dirty="0" err="1"/>
              <a:t>años</a:t>
            </a:r>
            <a:r>
              <a:rPr lang="fr-FR" dirty="0"/>
              <a:t> </a:t>
            </a:r>
            <a:r>
              <a:rPr lang="fr-FR" dirty="0" err="1"/>
              <a:t>conquistaron</a:t>
            </a:r>
            <a:r>
              <a:rPr lang="fr-FR" dirty="0"/>
              <a:t> </a:t>
            </a:r>
            <a:r>
              <a:rPr lang="fr-FR" dirty="0" err="1"/>
              <a:t>todo</a:t>
            </a:r>
            <a:r>
              <a:rPr lang="fr-FR" dirty="0"/>
              <a:t> el </a:t>
            </a:r>
            <a:r>
              <a:rPr lang="fr-FR" dirty="0" err="1"/>
              <a:t>país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5292080" y="2564904"/>
            <a:ext cx="16561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043608" y="2780928"/>
            <a:ext cx="27728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608004" y="4828357"/>
            <a:ext cx="42830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a parte  de </a:t>
            </a:r>
            <a:r>
              <a:rPr lang="fr-FR" dirty="0" err="1"/>
              <a:t>pequeños</a:t>
            </a:r>
            <a:r>
              <a:rPr lang="fr-FR" dirty="0"/>
              <a:t> </a:t>
            </a:r>
            <a:r>
              <a:rPr lang="fr-FR" dirty="0" err="1"/>
              <a:t>núcleos</a:t>
            </a:r>
            <a:r>
              <a:rPr lang="fr-FR" dirty="0"/>
              <a:t> en </a:t>
            </a:r>
            <a:r>
              <a:rPr lang="fr-FR" dirty="0" err="1"/>
              <a:t>Asturias</a:t>
            </a:r>
            <a:r>
              <a:rPr lang="fr-FR" dirty="0"/>
              <a:t> y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87853" y="5373216"/>
            <a:ext cx="14883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Los </a:t>
            </a:r>
            <a:r>
              <a:rPr lang="fr-FR" dirty="0" err="1"/>
              <a:t>Pirineros</a:t>
            </a:r>
            <a:r>
              <a:rPr lang="fr-FR" dirty="0"/>
              <a:t>.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891636" y="537762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143664" y="5382026"/>
            <a:ext cx="16727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A </a:t>
            </a:r>
            <a:r>
              <a:rPr lang="fr-FR" dirty="0" err="1"/>
              <a:t>continuación</a:t>
            </a:r>
            <a:r>
              <a:rPr lang="fr-FR" dirty="0"/>
              <a:t>,</a:t>
            </a:r>
          </a:p>
        </p:txBody>
      </p:sp>
      <p:cxnSp>
        <p:nvCxnSpPr>
          <p:cNvPr id="22" name="Connecteur droit 21"/>
          <p:cNvCxnSpPr/>
          <p:nvPr/>
        </p:nvCxnSpPr>
        <p:spPr>
          <a:xfrm>
            <a:off x="3347864" y="3429000"/>
            <a:ext cx="16561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923928" y="5395728"/>
            <a:ext cx="49671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cambiaron</a:t>
            </a:r>
            <a:r>
              <a:rPr lang="fr-FR" dirty="0"/>
              <a:t> el nombre de </a:t>
            </a:r>
            <a:r>
              <a:rPr lang="fr-FR" dirty="0" err="1"/>
              <a:t>Hispania</a:t>
            </a:r>
            <a:r>
              <a:rPr lang="fr-FR" dirty="0"/>
              <a:t>  en Al-</a:t>
            </a:r>
            <a:r>
              <a:rPr lang="fr-FR" dirty="0" err="1"/>
              <a:t>Ándalus</a:t>
            </a:r>
            <a:endParaRPr lang="fr-FR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647564" y="3789040"/>
            <a:ext cx="53285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87853" y="5877272"/>
            <a:ext cx="19798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y </a:t>
            </a:r>
            <a:r>
              <a:rPr lang="fr-FR" dirty="0" err="1"/>
              <a:t>ocuparon</a:t>
            </a:r>
            <a:r>
              <a:rPr lang="fr-FR" dirty="0"/>
              <a:t> España 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899592" y="3429000"/>
            <a:ext cx="223224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2357918" y="5877272"/>
            <a:ext cx="21060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durante</a:t>
            </a:r>
            <a:r>
              <a:rPr lang="fr-FR" dirty="0"/>
              <a:t> </a:t>
            </a:r>
            <a:r>
              <a:rPr lang="fr-FR" dirty="0" err="1"/>
              <a:t>ocho</a:t>
            </a:r>
            <a:r>
              <a:rPr lang="fr-FR" dirty="0"/>
              <a:t> </a:t>
            </a:r>
            <a:r>
              <a:rPr lang="fr-FR" dirty="0" err="1"/>
              <a:t>siglos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34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5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11" grpId="0" animBg="1"/>
      <p:bldP spid="13" grpId="0" animBg="1"/>
      <p:bldP spid="18" grpId="0" animBg="1"/>
      <p:bldP spid="19" grpId="0" animBg="1"/>
      <p:bldP spid="20" grpId="0"/>
      <p:bldP spid="21" grpId="0" animBg="1"/>
      <p:bldP spid="23" grpId="0" animBg="1"/>
      <p:bldP spid="26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619672" y="1268760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</a:rPr>
              <a:t>La </a:t>
            </a:r>
            <a:r>
              <a:rPr lang="fr-FR" sz="54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</a:rPr>
              <a:t>invasión</a:t>
            </a:r>
            <a:r>
              <a:rPr lang="fr-FR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fr-FR" sz="54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</a:rPr>
              <a:t>árabe</a:t>
            </a:r>
            <a:endParaRPr lang="fr-FR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C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3076" name="Picture 4" descr="http://www.gentedelpuerto.com/wp-content/uploads/2011/06/invasion_arabe_esp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16" y="2420888"/>
            <a:ext cx="4752975" cy="374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21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376"/>
            <a:ext cx="5112568" cy="6643938"/>
          </a:xfrm>
          <a:prstGeom prst="rect">
            <a:avLst/>
          </a:prstGeom>
        </p:spPr>
      </p:pic>
      <p:sp>
        <p:nvSpPr>
          <p:cNvPr id="3" name="Organigramme : Décision 2"/>
          <p:cNvSpPr/>
          <p:nvPr/>
        </p:nvSpPr>
        <p:spPr>
          <a:xfrm>
            <a:off x="4773527" y="1916832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Papyrus" pitchFamily="66" charset="0"/>
              </a:rPr>
              <a:t>¿En </a:t>
            </a:r>
            <a:r>
              <a:rPr lang="fr-FR" dirty="0" err="1">
                <a:solidFill>
                  <a:schemeClr val="tx1"/>
                </a:solidFill>
                <a:latin typeface="Papyrus" pitchFamily="66" charset="0"/>
              </a:rPr>
              <a:t>qué</a:t>
            </a:r>
            <a:r>
              <a:rPr lang="fr-FR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Papyrus" pitchFamily="66" charset="0"/>
              </a:rPr>
              <a:t>época</a:t>
            </a:r>
            <a:r>
              <a:rPr lang="fr-FR" dirty="0">
                <a:solidFill>
                  <a:schemeClr val="tx1"/>
                </a:solidFill>
                <a:latin typeface="Papyrus" pitchFamily="66" charset="0"/>
              </a:rPr>
              <a:t> se </a:t>
            </a:r>
            <a:r>
              <a:rPr lang="fr-FR" dirty="0" err="1">
                <a:solidFill>
                  <a:schemeClr val="tx1"/>
                </a:solidFill>
                <a:latin typeface="Papyrus" pitchFamily="66" charset="0"/>
              </a:rPr>
              <a:t>desarrolla</a:t>
            </a:r>
            <a:r>
              <a:rPr lang="fr-FR" dirty="0">
                <a:solidFill>
                  <a:schemeClr val="tx1"/>
                </a:solidFill>
                <a:latin typeface="Papyrus" pitchFamily="66" charset="0"/>
              </a:rPr>
              <a:t> la historia? </a:t>
            </a:r>
          </a:p>
        </p:txBody>
      </p:sp>
      <p:sp>
        <p:nvSpPr>
          <p:cNvPr id="4" name="Organigramme : Décision 3"/>
          <p:cNvSpPr/>
          <p:nvPr/>
        </p:nvSpPr>
        <p:spPr>
          <a:xfrm>
            <a:off x="0" y="4005064"/>
            <a:ext cx="4370473" cy="1368152"/>
          </a:xfrm>
          <a:prstGeom prst="flowChartDecisi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¿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Cómo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lo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Papyrus" pitchFamily="66" charset="0"/>
              </a:rPr>
              <a:t>sabemos</a:t>
            </a:r>
            <a:r>
              <a:rPr lang="fr-FR" sz="2000" dirty="0">
                <a:solidFill>
                  <a:schemeClr val="tx1"/>
                </a:solidFill>
                <a:latin typeface="Papyrus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17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402</Words>
  <Application>Microsoft Macintosh PowerPoint</Application>
  <PresentationFormat>Affichage à l'écran (4:3)</PresentationFormat>
  <Paragraphs>62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Ink Free</vt:lpstr>
      <vt:lpstr>Matura MT Script Capitals</vt:lpstr>
      <vt:lpstr>Comic Sans MS</vt:lpstr>
      <vt:lpstr>Arial</vt:lpstr>
      <vt:lpstr>Papyrus</vt:lpstr>
      <vt:lpstr>Modern Love Caps</vt:lpstr>
      <vt:lpstr>Baguet Script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Aline</dc:creator>
  <cp:lastModifiedBy>Aline Charlette</cp:lastModifiedBy>
  <cp:revision>82</cp:revision>
  <dcterms:created xsi:type="dcterms:W3CDTF">2013-07-25T16:50:11Z</dcterms:created>
  <dcterms:modified xsi:type="dcterms:W3CDTF">2023-11-09T10:43:53Z</dcterms:modified>
</cp:coreProperties>
</file>