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59" r:id="rId17"/>
    <p:sldId id="275" r:id="rId18"/>
    <p:sldId id="261" r:id="rId19"/>
    <p:sldId id="276" r:id="rId20"/>
    <p:sldId id="277" r:id="rId21"/>
    <p:sldId id="262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embeddedFontLst>
    <p:embeddedFont>
      <p:font typeface="1942 report" pitchFamily="1" charset="0"/>
      <p:regular r:id="rId30"/>
    </p:embeddedFont>
    <p:embeddedFont>
      <p:font typeface="Bradley Hand ITC" panose="03070402050302030203" pitchFamily="66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Georgia Pro Black" panose="02040A02050405020203" pitchFamily="18" charset="0"/>
      <p:bold r:id="rId46"/>
      <p:boldItalic r:id="rId47"/>
    </p:embeddedFont>
    <p:embeddedFont>
      <p:font typeface="Ink Free" panose="03080402000500000000" pitchFamily="66" charset="0"/>
      <p:regular r:id="rId48"/>
    </p:embeddedFont>
    <p:embeddedFont>
      <p:font typeface="Kristen ITC" panose="03050502040202030202" pitchFamily="66" charset="0"/>
      <p:regular r:id="rId49"/>
    </p:embeddedFont>
    <p:embeddedFont>
      <p:font typeface="Magic School One" panose="00000400000000000000" pitchFamily="2" charset="0"/>
      <p:regular r:id="rId50"/>
    </p:embeddedFont>
    <p:embeddedFont>
      <p:font typeface="Matura MT Script Capitals" panose="03020802060602070202" pitchFamily="66" charset="0"/>
      <p:regular r:id="rId51"/>
    </p:embeddedFont>
    <p:embeddedFont>
      <p:font typeface="MV Boli" panose="02000500030200090000" pitchFamily="2" charset="0"/>
      <p:regular r:id="rId5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66FFFF"/>
    <a:srgbClr val="FFFF66"/>
    <a:srgbClr val="9966FF"/>
    <a:srgbClr val="00CC99"/>
    <a:srgbClr val="FFFFCC"/>
    <a:srgbClr val="CC9900"/>
    <a:srgbClr val="66FF66"/>
    <a:srgbClr val="CCCC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font" Target="fonts/font2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2.fntdata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48694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6126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0596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781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9808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9048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137239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61999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9654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223574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R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R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30267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R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R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C0FFB-90BA-4583-A9FD-1AB006C01C8F}" type="datetimeFigureOut">
              <a:rPr lang="fr-RE" smtClean="0"/>
              <a:t>05/11/2019</a:t>
            </a:fld>
            <a:endParaRPr lang="fr-R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R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8171E-CECC-47D6-A97F-8C2B1C8F13D7}" type="slidenum">
              <a:rPr lang="fr-RE" smtClean="0"/>
              <a:t>‹N°›</a:t>
            </a:fld>
            <a:endParaRPr lang="fr-RE"/>
          </a:p>
        </p:txBody>
      </p:sp>
    </p:spTree>
    <p:extLst>
      <p:ext uri="{BB962C8B-B14F-4D97-AF65-F5344CB8AC3E}">
        <p14:creationId xmlns:p14="http://schemas.microsoft.com/office/powerpoint/2010/main" val="999779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5" Type="http://schemas.openxmlformats.org/officeDocument/2006/relationships/image" Target="../media/image1.jpg"/><Relationship Id="rId10" Type="http://schemas.openxmlformats.org/officeDocument/2006/relationships/image" Target="../media/image6.jpg"/><Relationship Id="rId4" Type="http://schemas.openxmlformats.org/officeDocument/2006/relationships/audio" Target="../media/audio1.wav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gif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7.gif"/><Relationship Id="rId7" Type="http://schemas.openxmlformats.org/officeDocument/2006/relationships/image" Target="../media/image27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jpeg"/><Relationship Id="rId5" Type="http://schemas.openxmlformats.org/officeDocument/2006/relationships/image" Target="../media/image16.jpe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5136"/>
            <a:ext cx="7315200" cy="6554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338">
            <a:off x="9762756" y="4308106"/>
            <a:ext cx="2108200" cy="2197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8946">
            <a:off x="497514" y="3908795"/>
            <a:ext cx="1955800" cy="2400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7982">
            <a:off x="10068752" y="558363"/>
            <a:ext cx="1460500" cy="2628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Phylactère : pensées 1"/>
          <p:cNvSpPr/>
          <p:nvPr/>
        </p:nvSpPr>
        <p:spPr>
          <a:xfrm>
            <a:off x="430106" y="1839455"/>
            <a:ext cx="2701637" cy="1981200"/>
          </a:xfrm>
          <a:prstGeom prst="cloudCallout">
            <a:avLst>
              <a:gd name="adj1" fmla="val 41218"/>
              <a:gd name="adj2" fmla="val 6171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Os </a:t>
            </a:r>
            <a:r>
              <a:rPr lang="fr-RE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presento</a:t>
            </a:r>
            <a:r>
              <a:rPr lang="fr-RE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a mi </a:t>
            </a:r>
            <a:r>
              <a:rPr lang="fr-RE" sz="27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familia</a:t>
            </a:r>
            <a:endParaRPr lang="fr-RE" sz="27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Phylactère : pensées 8"/>
          <p:cNvSpPr/>
          <p:nvPr/>
        </p:nvSpPr>
        <p:spPr>
          <a:xfrm>
            <a:off x="324668" y="1833549"/>
            <a:ext cx="2966806" cy="2373864"/>
          </a:xfrm>
          <a:prstGeom prst="cloudCallout">
            <a:avLst>
              <a:gd name="adj1" fmla="val 41218"/>
              <a:gd name="adj2" fmla="val 61713"/>
            </a:avLst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¿</a:t>
            </a:r>
            <a:r>
              <a:rPr lang="fr-R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Puedes</a:t>
            </a:r>
            <a:r>
              <a:rPr lang="fr-R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R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adivinar</a:t>
            </a:r>
            <a:r>
              <a:rPr lang="fr-R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R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quién</a:t>
            </a:r>
            <a:r>
              <a:rPr lang="fr-R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es </a:t>
            </a:r>
            <a:r>
              <a:rPr lang="fr-RE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quién</a:t>
            </a:r>
            <a:r>
              <a:rPr lang="fr-R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3" name="Rectangle : coins arrondis 2"/>
          <p:cNvSpPr/>
          <p:nvPr/>
        </p:nvSpPr>
        <p:spPr>
          <a:xfrm>
            <a:off x="4613564" y="5638800"/>
            <a:ext cx="3699163" cy="840944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La </a:t>
            </a:r>
            <a:r>
              <a:rPr lang="fr-RE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madre</a:t>
            </a:r>
            <a:endParaRPr lang="fr-RE" sz="36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5818909" y="2341418"/>
            <a:ext cx="1177636" cy="2022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11" name="Rectangle : coins arrondis 10"/>
          <p:cNvSpPr/>
          <p:nvPr/>
        </p:nvSpPr>
        <p:spPr>
          <a:xfrm>
            <a:off x="4613564" y="5563046"/>
            <a:ext cx="3699163" cy="840944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El </a:t>
            </a:r>
            <a:r>
              <a:rPr lang="fr-RE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padre</a:t>
            </a:r>
            <a:endParaRPr lang="fr-RE" sz="36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970352" y="1620982"/>
            <a:ext cx="1177636" cy="2022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13" name="Rectangle : coins arrondis 12"/>
          <p:cNvSpPr/>
          <p:nvPr/>
        </p:nvSpPr>
        <p:spPr>
          <a:xfrm>
            <a:off x="4613564" y="5600923"/>
            <a:ext cx="3699163" cy="840944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La </a:t>
            </a:r>
            <a:r>
              <a:rPr lang="fr-RE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hija</a:t>
            </a:r>
            <a:endParaRPr lang="fr-RE" sz="36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6607078" y="2067852"/>
            <a:ext cx="1177636" cy="2022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15" name="Rectangle : coins arrondis 14"/>
          <p:cNvSpPr/>
          <p:nvPr/>
        </p:nvSpPr>
        <p:spPr>
          <a:xfrm>
            <a:off x="4595562" y="5584923"/>
            <a:ext cx="3699163" cy="840944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El </a:t>
            </a:r>
            <a:r>
              <a:rPr lang="fr-RE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hijo</a:t>
            </a:r>
            <a:endParaRPr lang="fr-RE" sz="36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4623271" y="4146371"/>
            <a:ext cx="1125091" cy="14326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19" name="Rectangle : coins arrondis 18"/>
          <p:cNvSpPr/>
          <p:nvPr/>
        </p:nvSpPr>
        <p:spPr>
          <a:xfrm>
            <a:off x="4577560" y="5600923"/>
            <a:ext cx="3699163" cy="840944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El </a:t>
            </a:r>
            <a:r>
              <a:rPr lang="fr-RE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tío</a:t>
            </a:r>
            <a:endParaRPr lang="fr-RE" sz="36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4032076" y="2096579"/>
            <a:ext cx="1177636" cy="2022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21" name="Rectangle : coins arrondis 20"/>
          <p:cNvSpPr/>
          <p:nvPr/>
        </p:nvSpPr>
        <p:spPr>
          <a:xfrm>
            <a:off x="4604563" y="5616923"/>
            <a:ext cx="3699163" cy="840944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La </a:t>
            </a:r>
            <a:r>
              <a:rPr lang="fr-RE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abuela</a:t>
            </a:r>
            <a:endParaRPr lang="fr-RE" sz="3600" b="1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9004088" y="1966122"/>
            <a:ext cx="1177636" cy="2022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23" name="Rectangle : coins arrondis 22"/>
          <p:cNvSpPr/>
          <p:nvPr/>
        </p:nvSpPr>
        <p:spPr>
          <a:xfrm>
            <a:off x="4631566" y="5632923"/>
            <a:ext cx="3699163" cy="840944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La </a:t>
            </a:r>
            <a:r>
              <a:rPr lang="fr-RE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cosa</a:t>
            </a:r>
            <a:r>
              <a:rPr lang="fr-R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RE" sz="2400" b="1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(la chose)</a:t>
            </a:r>
            <a:endParaRPr lang="fr-RE" sz="3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Ellipse 23"/>
          <p:cNvSpPr/>
          <p:nvPr/>
        </p:nvSpPr>
        <p:spPr>
          <a:xfrm>
            <a:off x="8566609" y="4419103"/>
            <a:ext cx="1177636" cy="2022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25" name="Rectangle : coins arrondis 24"/>
          <p:cNvSpPr/>
          <p:nvPr/>
        </p:nvSpPr>
        <p:spPr>
          <a:xfrm>
            <a:off x="4559558" y="5577062"/>
            <a:ext cx="3699163" cy="840944"/>
          </a:xfrm>
          <a:prstGeom prst="roundRect">
            <a:avLst/>
          </a:prstGeom>
          <a:solidFill>
            <a:srgbClr val="FF000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El </a:t>
            </a:r>
            <a:r>
              <a:rPr lang="fr-RE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mayordomo</a:t>
            </a:r>
            <a:endParaRPr lang="fr-RE" sz="3600" b="1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Ellipse 25"/>
          <p:cNvSpPr/>
          <p:nvPr/>
        </p:nvSpPr>
        <p:spPr>
          <a:xfrm>
            <a:off x="7737147" y="500477"/>
            <a:ext cx="1542230" cy="202276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27" name="Phylactère : pensées 26"/>
          <p:cNvSpPr/>
          <p:nvPr/>
        </p:nvSpPr>
        <p:spPr>
          <a:xfrm>
            <a:off x="-35102" y="1620982"/>
            <a:ext cx="3589885" cy="2526264"/>
          </a:xfrm>
          <a:prstGeom prst="cloudCallout">
            <a:avLst>
              <a:gd name="adj1" fmla="val 41218"/>
              <a:gd name="adj2" fmla="val 61713"/>
            </a:avLst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Pero</a:t>
            </a:r>
            <a:r>
              <a:rPr lang="fr-R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mi </a:t>
            </a:r>
            <a:r>
              <a:rPr lang="fr-R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familia</a:t>
            </a:r>
            <a:r>
              <a:rPr lang="fr-R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no es tan original. </a:t>
            </a:r>
          </a:p>
          <a:p>
            <a:pPr algn="ctr"/>
            <a:r>
              <a:rPr lang="fr-R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¡</a:t>
            </a:r>
            <a:r>
              <a:rPr lang="fr-R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Mirad</a:t>
            </a:r>
            <a:r>
              <a:rPr lang="fr-R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fr-RE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éstas</a:t>
            </a:r>
            <a:r>
              <a:rPr lang="fr-RE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E228C2-3C6C-4F98-BA4B-386E757C8AA5}"/>
              </a:ext>
            </a:extLst>
          </p:cNvPr>
          <p:cNvSpPr/>
          <p:nvPr/>
        </p:nvSpPr>
        <p:spPr>
          <a:xfrm>
            <a:off x="7223047" y="4419103"/>
            <a:ext cx="561667" cy="5504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3CF507-A746-47AD-97F9-C49A3ECF6B43}"/>
              </a:ext>
            </a:extLst>
          </p:cNvPr>
          <p:cNvSpPr/>
          <p:nvPr/>
        </p:nvSpPr>
        <p:spPr>
          <a:xfrm>
            <a:off x="4048619" y="3537777"/>
            <a:ext cx="561667" cy="5504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30174A7-C75E-433C-B7E6-06992211D2CD}"/>
              </a:ext>
            </a:extLst>
          </p:cNvPr>
          <p:cNvSpPr/>
          <p:nvPr/>
        </p:nvSpPr>
        <p:spPr>
          <a:xfrm>
            <a:off x="6146307" y="4503575"/>
            <a:ext cx="561667" cy="5504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2EB74A-65C9-4930-A0A2-495347946EE5}"/>
              </a:ext>
            </a:extLst>
          </p:cNvPr>
          <p:cNvSpPr/>
          <p:nvPr/>
        </p:nvSpPr>
        <p:spPr>
          <a:xfrm>
            <a:off x="5269441" y="3271708"/>
            <a:ext cx="561667" cy="5504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B3B29A-1059-4405-ABE9-F2D48D3FA966}"/>
              </a:ext>
            </a:extLst>
          </p:cNvPr>
          <p:cNvSpPr/>
          <p:nvPr/>
        </p:nvSpPr>
        <p:spPr>
          <a:xfrm>
            <a:off x="4169938" y="5009719"/>
            <a:ext cx="561667" cy="5504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C501BC1-2C45-4036-898B-26B73ED0DC1E}"/>
              </a:ext>
            </a:extLst>
          </p:cNvPr>
          <p:cNvSpPr/>
          <p:nvPr/>
        </p:nvSpPr>
        <p:spPr>
          <a:xfrm>
            <a:off x="9374340" y="3673999"/>
            <a:ext cx="561667" cy="5504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29C4C21-1FC1-4776-BA9D-2C4899111860}"/>
              </a:ext>
            </a:extLst>
          </p:cNvPr>
          <p:cNvSpPr/>
          <p:nvPr/>
        </p:nvSpPr>
        <p:spPr>
          <a:xfrm>
            <a:off x="8227428" y="3988886"/>
            <a:ext cx="561667" cy="5504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F31B9D3-1E9A-449F-BA50-0DE9EC8FACF3}"/>
              </a:ext>
            </a:extLst>
          </p:cNvPr>
          <p:cNvSpPr/>
          <p:nvPr/>
        </p:nvSpPr>
        <p:spPr>
          <a:xfrm>
            <a:off x="8865180" y="5778164"/>
            <a:ext cx="561667" cy="55046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6BF691F1-4F25-4DB9-B30D-77EEFDA0F949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t="10644" r="63837" b="42046"/>
          <a:stretch/>
        </p:blipFill>
        <p:spPr bwMode="auto">
          <a:xfrm rot="21382342">
            <a:off x="3565250" y="728167"/>
            <a:ext cx="2384097" cy="2585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6027CDD-D8A7-4B7A-99B9-33638D6CACE6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77" t="57040" r="42415" b="2257"/>
          <a:stretch/>
        </p:blipFill>
        <p:spPr bwMode="auto">
          <a:xfrm>
            <a:off x="7324233" y="1061431"/>
            <a:ext cx="1731816" cy="28784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1A9BA2F7-97AD-4997-ACF9-D1FDF05386D8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76" t="59136" r="6915"/>
          <a:stretch/>
        </p:blipFill>
        <p:spPr bwMode="auto">
          <a:xfrm>
            <a:off x="4750470" y="4088239"/>
            <a:ext cx="2989104" cy="25354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Étoile : 5 branches 15">
            <a:extLst>
              <a:ext uri="{FF2B5EF4-FFF2-40B4-BE49-F238E27FC236}">
                <a16:creationId xmlns:a16="http://schemas.microsoft.com/office/drawing/2014/main" id="{E88207DC-69A0-4136-B623-1BDAC9A18B0F}"/>
              </a:ext>
            </a:extLst>
          </p:cNvPr>
          <p:cNvSpPr/>
          <p:nvPr/>
        </p:nvSpPr>
        <p:spPr>
          <a:xfrm>
            <a:off x="5442840" y="2396224"/>
            <a:ext cx="1109103" cy="110863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9" name="Étoile : 5 branches 38">
            <a:extLst>
              <a:ext uri="{FF2B5EF4-FFF2-40B4-BE49-F238E27FC236}">
                <a16:creationId xmlns:a16="http://schemas.microsoft.com/office/drawing/2014/main" id="{4E8C396E-9814-45D9-AF84-8343A111C789}"/>
              </a:ext>
            </a:extLst>
          </p:cNvPr>
          <p:cNvSpPr/>
          <p:nvPr/>
        </p:nvSpPr>
        <p:spPr>
          <a:xfrm>
            <a:off x="1655735" y="5647170"/>
            <a:ext cx="1109103" cy="110863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0" name="Étoile : 5 branches 39">
            <a:extLst>
              <a:ext uri="{FF2B5EF4-FFF2-40B4-BE49-F238E27FC236}">
                <a16:creationId xmlns:a16="http://schemas.microsoft.com/office/drawing/2014/main" id="{F5902B41-9743-4E9B-A66A-1FB3D196F34F}"/>
              </a:ext>
            </a:extLst>
          </p:cNvPr>
          <p:cNvSpPr/>
          <p:nvPr/>
        </p:nvSpPr>
        <p:spPr>
          <a:xfrm>
            <a:off x="10709611" y="393129"/>
            <a:ext cx="1109103" cy="110863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41" name="Étoile : 5 branches 40">
            <a:extLst>
              <a:ext uri="{FF2B5EF4-FFF2-40B4-BE49-F238E27FC236}">
                <a16:creationId xmlns:a16="http://schemas.microsoft.com/office/drawing/2014/main" id="{C2FCD05B-DDE2-44DD-93F0-1FCA879BBEEF}"/>
              </a:ext>
            </a:extLst>
          </p:cNvPr>
          <p:cNvSpPr/>
          <p:nvPr/>
        </p:nvSpPr>
        <p:spPr>
          <a:xfrm>
            <a:off x="9148269" y="5428606"/>
            <a:ext cx="1109103" cy="110863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42" name="Étoile : 5 branches 41">
            <a:extLst>
              <a:ext uri="{FF2B5EF4-FFF2-40B4-BE49-F238E27FC236}">
                <a16:creationId xmlns:a16="http://schemas.microsoft.com/office/drawing/2014/main" id="{4D6F0FF1-C41F-48F3-A11A-081C0BF3DE9B}"/>
              </a:ext>
            </a:extLst>
          </p:cNvPr>
          <p:cNvSpPr/>
          <p:nvPr/>
        </p:nvSpPr>
        <p:spPr>
          <a:xfrm>
            <a:off x="6805001" y="599001"/>
            <a:ext cx="1109103" cy="110863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43" name="Étoile : 5 branches 42">
            <a:extLst>
              <a:ext uri="{FF2B5EF4-FFF2-40B4-BE49-F238E27FC236}">
                <a16:creationId xmlns:a16="http://schemas.microsoft.com/office/drawing/2014/main" id="{D0E8A294-AE98-4125-B892-FF6431FF124B}"/>
              </a:ext>
            </a:extLst>
          </p:cNvPr>
          <p:cNvSpPr/>
          <p:nvPr/>
        </p:nvSpPr>
        <p:spPr>
          <a:xfrm>
            <a:off x="4290499" y="5516493"/>
            <a:ext cx="1109103" cy="1108633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F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F3B3CBED-A860-4333-ACE7-C882322D69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4" y="174413"/>
            <a:ext cx="1570585" cy="157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CO Muchas formas de ser una familia_Trotamundos 5e">
            <a:hlinkClick r:id="" action="ppaction://media"/>
            <a:extLst>
              <a:ext uri="{FF2B5EF4-FFF2-40B4-BE49-F238E27FC236}">
                <a16:creationId xmlns:a16="http://schemas.microsoft.com/office/drawing/2014/main" id="{4B71212F-E5F8-44BC-8600-7059C801D6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4106" y="1744998"/>
            <a:ext cx="609600" cy="609600"/>
          </a:xfrm>
          <a:prstGeom prst="rect">
            <a:avLst/>
          </a:prstGeom>
        </p:spPr>
      </p:pic>
      <p:sp>
        <p:nvSpPr>
          <p:cNvPr id="46" name="Nuage 45">
            <a:extLst>
              <a:ext uri="{FF2B5EF4-FFF2-40B4-BE49-F238E27FC236}">
                <a16:creationId xmlns:a16="http://schemas.microsoft.com/office/drawing/2014/main" id="{BF3CCC3F-C4E4-4AB3-A125-3A3600AEC0F6}"/>
              </a:ext>
            </a:extLst>
          </p:cNvPr>
          <p:cNvSpPr/>
          <p:nvPr/>
        </p:nvSpPr>
        <p:spPr>
          <a:xfrm>
            <a:off x="4600138" y="1945369"/>
            <a:ext cx="3605079" cy="2607484"/>
          </a:xfrm>
          <a:prstGeom prst="cloud">
            <a:avLst/>
          </a:prstGeom>
          <a:solidFill>
            <a:srgbClr val="99FF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Escucha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presentaciones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familias y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relaciónalas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los </a:t>
            </a:r>
            <a:r>
              <a:rPr lang="fr-FR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dibujos</a:t>
            </a:r>
            <a:r>
              <a:rPr lang="fr-FR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23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énérique - La Famille Addams_NE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" decel="10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" decel="10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4" fill="hold">
                      <p:stCondLst>
                        <p:cond delay="indefinite"/>
                      </p:stCondLst>
                      <p:childTnLst>
                        <p:par>
                          <p:cTn id="395" fill="hold">
                            <p:stCondLst>
                              <p:cond delay="0"/>
                            </p:stCondLst>
                            <p:childTnLst>
                              <p:par>
                                <p:cTn id="39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" decel="100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2" fill="hold">
                      <p:stCondLst>
                        <p:cond delay="indefinite"/>
                      </p:stCondLst>
                      <p:childTnLst>
                        <p:par>
                          <p:cTn id="403" fill="hold">
                            <p:stCondLst>
                              <p:cond delay="0"/>
                            </p:stCondLst>
                            <p:childTnLst>
                              <p:par>
                                <p:cTn id="4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5" dur="10583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9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3" grpId="0" animBg="1"/>
      <p:bldP spid="3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5" grpId="0" animBg="1"/>
      <p:bldP spid="5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1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6" grpId="0" animBg="1"/>
      <p:bldP spid="4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600" dirty="0">
                <a:latin typeface="Comic Sans MS" pitchFamily="66" charset="0"/>
              </a:rPr>
              <a:t>Les petits enfants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57551" y="4803313"/>
            <a:ext cx="6679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00B050"/>
                </a:solidFill>
                <a:latin typeface="AR DARLING" pitchFamily="2" charset="0"/>
              </a:rPr>
              <a:t>Los </a:t>
            </a:r>
            <a:r>
              <a:rPr lang="fr-FR" sz="7200" dirty="0" err="1">
                <a:solidFill>
                  <a:srgbClr val="00B050"/>
                </a:solidFill>
                <a:latin typeface="AR DARLING" pitchFamily="2" charset="0"/>
              </a:rPr>
              <a:t>nietos</a:t>
            </a:r>
            <a:endParaRPr lang="fr-FR" sz="7200" dirty="0">
              <a:solidFill>
                <a:srgbClr val="00B05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200" dirty="0">
                <a:latin typeface="Comic Sans MS" pitchFamily="66" charset="0"/>
              </a:rPr>
              <a:t>La femme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16370" y="4412923"/>
            <a:ext cx="55446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FFFF00"/>
                </a:solidFill>
                <a:latin typeface="AR DARLING" pitchFamily="2" charset="0"/>
              </a:rPr>
              <a:t>La </a:t>
            </a:r>
            <a:r>
              <a:rPr lang="fr-FR" sz="6600" dirty="0" err="1">
                <a:solidFill>
                  <a:srgbClr val="FFFF00"/>
                </a:solidFill>
                <a:latin typeface="AR DARLING" pitchFamily="2" charset="0"/>
              </a:rPr>
              <a:t>mujer</a:t>
            </a:r>
            <a:endParaRPr lang="fr-FR" sz="6600" dirty="0">
              <a:solidFill>
                <a:srgbClr val="FFFF0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600" dirty="0">
                <a:latin typeface="Comic Sans MS" pitchFamily="66" charset="0"/>
              </a:rPr>
              <a:t>Les enfants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847528" y="4509120"/>
            <a:ext cx="57606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FFFF00"/>
                </a:solidFill>
                <a:latin typeface="AR DARLING" pitchFamily="2" charset="0"/>
              </a:rPr>
              <a:t>Los </a:t>
            </a:r>
            <a:r>
              <a:rPr lang="fr-FR" sz="6600" dirty="0" err="1">
                <a:solidFill>
                  <a:srgbClr val="FFFF00"/>
                </a:solidFill>
                <a:latin typeface="AR DARLING" pitchFamily="2" charset="0"/>
              </a:rPr>
              <a:t>hijos</a:t>
            </a:r>
            <a:endParaRPr lang="fr-FR" sz="6600" dirty="0">
              <a:solidFill>
                <a:srgbClr val="FFFF0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44905" y="1839777"/>
            <a:ext cx="9144000" cy="2387600"/>
          </a:xfrm>
        </p:spPr>
        <p:txBody>
          <a:bodyPr>
            <a:normAutofit/>
          </a:bodyPr>
          <a:lstStyle/>
          <a:p>
            <a:r>
              <a:rPr lang="fr-FR" sz="6600" dirty="0">
                <a:solidFill>
                  <a:srgbClr val="FFFF00"/>
                </a:solidFill>
                <a:latin typeface="Comic Sans MS" pitchFamily="66" charset="0"/>
              </a:rPr>
              <a:t>La sœur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672074" y="731781"/>
            <a:ext cx="65199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00B0F0"/>
                </a:solidFill>
                <a:latin typeface="AR DARLING" pitchFamily="2" charset="0"/>
              </a:rPr>
              <a:t>La </a:t>
            </a:r>
            <a:r>
              <a:rPr lang="fr-FR" sz="6600" dirty="0" err="1">
                <a:solidFill>
                  <a:srgbClr val="00B0F0"/>
                </a:solidFill>
                <a:latin typeface="AR DARLING" pitchFamily="2" charset="0"/>
              </a:rPr>
              <a:t>hermana</a:t>
            </a:r>
            <a:endParaRPr lang="fr-FR" sz="6600" dirty="0">
              <a:solidFill>
                <a:srgbClr val="00B0F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154898" y="762600"/>
            <a:ext cx="9144000" cy="2387600"/>
          </a:xfrm>
        </p:spPr>
        <p:txBody>
          <a:bodyPr>
            <a:normAutofit/>
          </a:bodyPr>
          <a:lstStyle/>
          <a:p>
            <a:r>
              <a:rPr lang="fr-FR" sz="6600" dirty="0">
                <a:latin typeface="Comic Sans MS" pitchFamily="66" charset="0"/>
              </a:rPr>
              <a:t>Le cousin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943872" y="4509121"/>
            <a:ext cx="52565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  <a:latin typeface="AR DARLING" pitchFamily="2" charset="0"/>
              </a:rPr>
              <a:t>El primo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7200" dirty="0">
                <a:latin typeface="Comic Sans MS" pitchFamily="66" charset="0"/>
              </a:rPr>
              <a:t>Les parents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2135560" y="4293097"/>
            <a:ext cx="74168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>
                <a:solidFill>
                  <a:srgbClr val="FF0000"/>
                </a:solidFill>
                <a:latin typeface="AR DARLING" pitchFamily="2" charset="0"/>
              </a:rPr>
              <a:t>Los </a:t>
            </a:r>
            <a:r>
              <a:rPr lang="fr-FR" sz="8000" dirty="0" err="1">
                <a:solidFill>
                  <a:srgbClr val="FF0000"/>
                </a:solidFill>
                <a:latin typeface="AR DARLING" pitchFamily="2" charset="0"/>
              </a:rPr>
              <a:t>padres</a:t>
            </a:r>
            <a:endParaRPr lang="fr-FR" sz="8000" dirty="0">
              <a:solidFill>
                <a:srgbClr val="FF000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2800"/>
            <a:ext cx="8839200" cy="5232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503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AF79360-3637-45CF-9BF3-AB3952FCF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5" y="244699"/>
            <a:ext cx="7598534" cy="61197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C97E0530-BFFE-4741-84D3-76B98362F65B}"/>
              </a:ext>
            </a:extLst>
          </p:cNvPr>
          <p:cNvSpPr/>
          <p:nvPr/>
        </p:nvSpPr>
        <p:spPr>
          <a:xfrm>
            <a:off x="5168017" y="2024107"/>
            <a:ext cx="1842052" cy="213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Phylactère : pensées 6">
            <a:extLst>
              <a:ext uri="{FF2B5EF4-FFF2-40B4-BE49-F238E27FC236}">
                <a16:creationId xmlns:a16="http://schemas.microsoft.com/office/drawing/2014/main" id="{D213C89C-975D-405A-BFB6-65C422B8295A}"/>
              </a:ext>
            </a:extLst>
          </p:cNvPr>
          <p:cNvSpPr/>
          <p:nvPr/>
        </p:nvSpPr>
        <p:spPr>
          <a:xfrm>
            <a:off x="419726" y="628510"/>
            <a:ext cx="3043002" cy="2669325"/>
          </a:xfrm>
          <a:prstGeom prst="cloudCallout">
            <a:avLst>
              <a:gd name="adj1" fmla="val 104611"/>
              <a:gd name="adj2" fmla="val 66013"/>
            </a:avLst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Hola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soy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José Luis. Te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presento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 mi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familia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Somos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mexicanos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E81AE41-66EF-4732-814D-6F925BD1CFFE}"/>
              </a:ext>
            </a:extLst>
          </p:cNvPr>
          <p:cNvSpPr/>
          <p:nvPr/>
        </p:nvSpPr>
        <p:spPr>
          <a:xfrm>
            <a:off x="8664314" y="4501905"/>
            <a:ext cx="3197902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Alberto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Rodríguez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Méndez?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76481E6-EC70-4D59-A156-A9914C3DEF54}"/>
              </a:ext>
            </a:extLst>
          </p:cNvPr>
          <p:cNvSpPr/>
          <p:nvPr/>
        </p:nvSpPr>
        <p:spPr>
          <a:xfrm>
            <a:off x="6237350" y="244699"/>
            <a:ext cx="1842052" cy="213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96BD7F5-EEC3-497A-B140-72BD68F95321}"/>
              </a:ext>
            </a:extLst>
          </p:cNvPr>
          <p:cNvSpPr txBox="1"/>
          <p:nvPr/>
        </p:nvSpPr>
        <p:spPr>
          <a:xfrm>
            <a:off x="5818351" y="949737"/>
            <a:ext cx="119171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Mi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padre</a:t>
            </a:r>
            <a:endParaRPr lang="fr-FR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2FEEAE13-6E44-4397-99E6-71C62B9CFA07}"/>
              </a:ext>
            </a:extLst>
          </p:cNvPr>
          <p:cNvSpPr/>
          <p:nvPr/>
        </p:nvSpPr>
        <p:spPr>
          <a:xfrm>
            <a:off x="8664314" y="4501905"/>
            <a:ext cx="3197902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María Torres Hernández?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26B65BA-6226-41A3-9596-446DF34473B1}"/>
              </a:ext>
            </a:extLst>
          </p:cNvPr>
          <p:cNvSpPr/>
          <p:nvPr/>
        </p:nvSpPr>
        <p:spPr>
          <a:xfrm>
            <a:off x="7782545" y="493598"/>
            <a:ext cx="1842052" cy="213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B3485B0-C78F-4FC1-B5B8-BC89969F2270}"/>
              </a:ext>
            </a:extLst>
          </p:cNvPr>
          <p:cNvSpPr txBox="1"/>
          <p:nvPr/>
        </p:nvSpPr>
        <p:spPr>
          <a:xfrm>
            <a:off x="8941987" y="942167"/>
            <a:ext cx="145508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Mi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madre</a:t>
            </a:r>
            <a:endParaRPr lang="fr-FR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2220EC7-FBBC-4A81-8300-5D1FEF2F005A}"/>
              </a:ext>
            </a:extLst>
          </p:cNvPr>
          <p:cNvSpPr/>
          <p:nvPr/>
        </p:nvSpPr>
        <p:spPr>
          <a:xfrm>
            <a:off x="8664313" y="4002374"/>
            <a:ext cx="3197901" cy="172386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Mis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padres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están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casados .</a:t>
            </a:r>
          </a:p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verdadero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o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falso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 </a:t>
            </a:r>
          </a:p>
        </p:txBody>
      </p:sp>
      <p:pic>
        <p:nvPicPr>
          <p:cNvPr id="1026" name="Picture 2" descr="Résultat de recherche d'images pour &quot;estar casado anillos dibujo gif&quot;">
            <a:extLst>
              <a:ext uri="{FF2B5EF4-FFF2-40B4-BE49-F238E27FC236}">
                <a16:creationId xmlns:a16="http://schemas.microsoft.com/office/drawing/2014/main" id="{35A42156-694F-4D58-A9CC-9EB09C438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322" y="4017157"/>
            <a:ext cx="1213978" cy="109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BC9DF9F-0FC1-440C-BC8C-6E4418E9870D}"/>
              </a:ext>
            </a:extLst>
          </p:cNvPr>
          <p:cNvSpPr/>
          <p:nvPr/>
        </p:nvSpPr>
        <p:spPr>
          <a:xfrm>
            <a:off x="9415007" y="1452669"/>
            <a:ext cx="2357267" cy="571438"/>
          </a:xfrm>
          <a:prstGeom prst="rect">
            <a:avLst/>
          </a:prstGeom>
          <a:solidFill>
            <a:srgbClr val="FF00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Están</a:t>
            </a:r>
            <a:r>
              <a:rPr lang="fr-FR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divorciados</a:t>
            </a:r>
            <a:endParaRPr lang="fr-FR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BE73D8C8-8925-4D3C-99DE-E10BA58E994E}"/>
              </a:ext>
            </a:extLst>
          </p:cNvPr>
          <p:cNvSpPr/>
          <p:nvPr/>
        </p:nvSpPr>
        <p:spPr>
          <a:xfrm>
            <a:off x="8816713" y="4654304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Yolanda Méndez Duarte?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477649B-30F9-49A6-8A8E-5CD58530EC40}"/>
              </a:ext>
            </a:extLst>
          </p:cNvPr>
          <p:cNvSpPr/>
          <p:nvPr/>
        </p:nvSpPr>
        <p:spPr>
          <a:xfrm>
            <a:off x="4021680" y="385869"/>
            <a:ext cx="1842052" cy="213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98DDA52-9274-4C30-AF12-EDDFDE6945C1}"/>
              </a:ext>
            </a:extLst>
          </p:cNvPr>
          <p:cNvSpPr txBox="1"/>
          <p:nvPr/>
        </p:nvSpPr>
        <p:spPr>
          <a:xfrm>
            <a:off x="4826584" y="1351620"/>
            <a:ext cx="1311814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Mi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abuela</a:t>
            </a:r>
            <a:endParaRPr lang="fr-FR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75707BF4-0172-4DD8-B0F1-A23CDA4263D8}"/>
              </a:ext>
            </a:extLst>
          </p:cNvPr>
          <p:cNvSpPr/>
          <p:nvPr/>
        </p:nvSpPr>
        <p:spPr>
          <a:xfrm>
            <a:off x="8816713" y="4671367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José?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2C55EF9-4367-49D8-B12A-E36BBAF1A6E0}"/>
              </a:ext>
            </a:extLst>
          </p:cNvPr>
          <p:cNvSpPr/>
          <p:nvPr/>
        </p:nvSpPr>
        <p:spPr>
          <a:xfrm>
            <a:off x="2952346" y="2802676"/>
            <a:ext cx="825175" cy="119969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1F70ABE6-4037-49A0-B802-279EC81582F5}"/>
              </a:ext>
            </a:extLst>
          </p:cNvPr>
          <p:cNvSpPr txBox="1"/>
          <p:nvPr/>
        </p:nvSpPr>
        <p:spPr>
          <a:xfrm>
            <a:off x="2038064" y="2766061"/>
            <a:ext cx="914282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Mi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tío</a:t>
            </a:r>
            <a:endParaRPr lang="fr-FR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1CB3E8C-A5CD-42F4-93E7-A79FFF354760}"/>
              </a:ext>
            </a:extLst>
          </p:cNvPr>
          <p:cNvSpPr/>
          <p:nvPr/>
        </p:nvSpPr>
        <p:spPr>
          <a:xfrm>
            <a:off x="8842620" y="4713768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Quiénes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son Juanita y Marcos?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AB1CEB5-F447-41A3-9C4F-CDB50EF8B551}"/>
              </a:ext>
            </a:extLst>
          </p:cNvPr>
          <p:cNvSpPr/>
          <p:nvPr/>
        </p:nvSpPr>
        <p:spPr>
          <a:xfrm>
            <a:off x="7921594" y="2653532"/>
            <a:ext cx="1888906" cy="18483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0158C0C-18B1-40F8-B99B-700A9469CF39}"/>
              </a:ext>
            </a:extLst>
          </p:cNvPr>
          <p:cNvSpPr txBox="1"/>
          <p:nvPr/>
        </p:nvSpPr>
        <p:spPr>
          <a:xfrm>
            <a:off x="8848844" y="2839061"/>
            <a:ext cx="1548228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Mis </a:t>
            </a:r>
            <a:r>
              <a:rPr lang="fr-FR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sobrinos</a:t>
            </a:r>
            <a:endParaRPr lang="fr-FR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97FEDBE7-ED3B-4802-81B6-DBAF616A718F}"/>
              </a:ext>
            </a:extLst>
          </p:cNvPr>
          <p:cNvSpPr/>
          <p:nvPr/>
        </p:nvSpPr>
        <p:spPr>
          <a:xfrm>
            <a:off x="8874321" y="4626409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Jorgito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4A017F3-822A-4F17-9ED0-78141FEF485B}"/>
              </a:ext>
            </a:extLst>
          </p:cNvPr>
          <p:cNvSpPr/>
          <p:nvPr/>
        </p:nvSpPr>
        <p:spPr>
          <a:xfrm>
            <a:off x="2179870" y="3560166"/>
            <a:ext cx="1043015" cy="131163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2EE382-E29E-42DB-9505-FDF13D04039D}"/>
              </a:ext>
            </a:extLst>
          </p:cNvPr>
          <p:cNvSpPr txBox="1"/>
          <p:nvPr/>
        </p:nvSpPr>
        <p:spPr>
          <a:xfrm>
            <a:off x="1322564" y="3599592"/>
            <a:ext cx="123732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  <a:latin typeface="Century Gothic" panose="020B0502020202020204" pitchFamily="34" charset="0"/>
              </a:rPr>
              <a:t>Mi primo</a:t>
            </a: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id="{250750F3-88C7-449E-8042-C270F4A787BE}"/>
              </a:ext>
            </a:extLst>
          </p:cNvPr>
          <p:cNvSpPr/>
          <p:nvPr/>
        </p:nvSpPr>
        <p:spPr>
          <a:xfrm>
            <a:off x="8829665" y="4687642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Quiénes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son Pablo y Yolanda con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respecto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a mi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padre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A3792570-6D47-4502-921D-303765CF3F35}"/>
              </a:ext>
            </a:extLst>
          </p:cNvPr>
          <p:cNvSpPr/>
          <p:nvPr/>
        </p:nvSpPr>
        <p:spPr>
          <a:xfrm>
            <a:off x="8847301" y="4687924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José con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respeto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a mi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padre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73957B9-5625-4FDF-A25F-6011BE12BF79}"/>
              </a:ext>
            </a:extLst>
          </p:cNvPr>
          <p:cNvSpPr/>
          <p:nvPr/>
        </p:nvSpPr>
        <p:spPr>
          <a:xfrm>
            <a:off x="8785009" y="4626408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Yolanda con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respeto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a mi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madre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032CB200-5326-483E-8C76-337C5233F9E7}"/>
              </a:ext>
            </a:extLst>
          </p:cNvPr>
          <p:cNvSpPr/>
          <p:nvPr/>
        </p:nvSpPr>
        <p:spPr>
          <a:xfrm>
            <a:off x="8816712" y="4659746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Verónica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con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respeto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a mi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tío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José?</a:t>
            </a:r>
          </a:p>
        </p:txBody>
      </p:sp>
      <p:sp>
        <p:nvSpPr>
          <p:cNvPr id="35" name="Rectangle : coins arrondis 34">
            <a:extLst>
              <a:ext uri="{FF2B5EF4-FFF2-40B4-BE49-F238E27FC236}">
                <a16:creationId xmlns:a16="http://schemas.microsoft.com/office/drawing/2014/main" id="{ECBB91EA-6127-4045-8BF5-9E1D199F7A97}"/>
              </a:ext>
            </a:extLst>
          </p:cNvPr>
          <p:cNvSpPr/>
          <p:nvPr/>
        </p:nvSpPr>
        <p:spPr>
          <a:xfrm>
            <a:off x="8847301" y="4672653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Verónica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con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respeto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a mi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padre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AAE18C2B-B065-4D51-8BE4-DB4A18A5B05B}"/>
              </a:ext>
            </a:extLst>
          </p:cNvPr>
          <p:cNvSpPr/>
          <p:nvPr/>
        </p:nvSpPr>
        <p:spPr>
          <a:xfrm>
            <a:off x="8799076" y="4719977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Quiénes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son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Juanito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y Marcos con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respeto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a mis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padres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7CCC1CDC-6016-422E-A866-93A5F3BD9050}"/>
              </a:ext>
            </a:extLst>
          </p:cNvPr>
          <p:cNvSpPr/>
          <p:nvPr/>
        </p:nvSpPr>
        <p:spPr>
          <a:xfrm>
            <a:off x="8860253" y="4687924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Pablo con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respeto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a mi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abuela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Yolanda?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ACED2DCF-69D0-42B3-A3B5-84D8636286EB}"/>
              </a:ext>
            </a:extLst>
          </p:cNvPr>
          <p:cNvSpPr/>
          <p:nvPr/>
        </p:nvSpPr>
        <p:spPr>
          <a:xfrm>
            <a:off x="8812586" y="4690644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Quiénes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son </a:t>
            </a:r>
            <a:r>
              <a:rPr lang="fr-FR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Jorgito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, Rosa y Alba con </a:t>
            </a:r>
            <a:r>
              <a:rPr lang="fr-FR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respeto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a mis </a:t>
            </a:r>
            <a:r>
              <a:rPr lang="fr-FR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tíos</a:t>
            </a:r>
            <a:r>
              <a:rPr lang="fr-FR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C2A08BC4-3A9E-4629-A2B3-8A991671F9AB}"/>
              </a:ext>
            </a:extLst>
          </p:cNvPr>
          <p:cNvSpPr/>
          <p:nvPr/>
        </p:nvSpPr>
        <p:spPr>
          <a:xfrm>
            <a:off x="8785009" y="4719972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 Luisa?</a:t>
            </a: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C4F8245E-A5E6-4D86-9BA9-BF75C4D1C83E}"/>
              </a:ext>
            </a:extLst>
          </p:cNvPr>
          <p:cNvSpPr/>
          <p:nvPr/>
        </p:nvSpPr>
        <p:spPr>
          <a:xfrm>
            <a:off x="4826584" y="4862745"/>
            <a:ext cx="1269416" cy="155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 : coins arrondis 40">
            <a:extLst>
              <a:ext uri="{FF2B5EF4-FFF2-40B4-BE49-F238E27FC236}">
                <a16:creationId xmlns:a16="http://schemas.microsoft.com/office/drawing/2014/main" id="{26B00C76-1570-4123-9DB2-EB24B6D1FBEC}"/>
              </a:ext>
            </a:extLst>
          </p:cNvPr>
          <p:cNvSpPr/>
          <p:nvPr/>
        </p:nvSpPr>
        <p:spPr>
          <a:xfrm>
            <a:off x="8753305" y="4693084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Qué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significa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42" name="Rectangle : coins arrondis 41">
            <a:extLst>
              <a:ext uri="{FF2B5EF4-FFF2-40B4-BE49-F238E27FC236}">
                <a16:creationId xmlns:a16="http://schemas.microsoft.com/office/drawing/2014/main" id="{3D6ADB40-670E-4086-B492-01C34722FFCB}"/>
              </a:ext>
            </a:extLst>
          </p:cNvPr>
          <p:cNvSpPr/>
          <p:nvPr/>
        </p:nvSpPr>
        <p:spPr>
          <a:xfrm>
            <a:off x="8767373" y="4726176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Quiénes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son James y Mila?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90C34994-9059-499E-A68D-96300DDB2DA2}"/>
              </a:ext>
            </a:extLst>
          </p:cNvPr>
          <p:cNvSpPr/>
          <p:nvPr/>
        </p:nvSpPr>
        <p:spPr>
          <a:xfrm>
            <a:off x="6523667" y="4565615"/>
            <a:ext cx="2243703" cy="1558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199160A1-5CD0-4712-8668-F8FE3A208C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69">
            <a:off x="526409" y="843728"/>
            <a:ext cx="2586324" cy="1958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6" name="Rectangle : coins arrondis 45">
            <a:extLst>
              <a:ext uri="{FF2B5EF4-FFF2-40B4-BE49-F238E27FC236}">
                <a16:creationId xmlns:a16="http://schemas.microsoft.com/office/drawing/2014/main" id="{25651F38-8A3B-41FE-AC74-CACDE073E61E}"/>
              </a:ext>
            </a:extLst>
          </p:cNvPr>
          <p:cNvSpPr/>
          <p:nvPr/>
        </p:nvSpPr>
        <p:spPr>
          <a:xfrm>
            <a:off x="8813812" y="4774604"/>
            <a:ext cx="3045501" cy="1224337"/>
          </a:xfrm>
          <a:prstGeom prst="roundRect">
            <a:avLst/>
          </a:prstGeom>
          <a:solidFill>
            <a:srgbClr val="FF99FF"/>
          </a:solidFill>
          <a:ln w="57150"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Mi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hermana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Frida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está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casada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. ¿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Verdadero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o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falso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13D217E1-E7E6-4C3C-899D-6F3827D0C3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6969">
            <a:off x="555123" y="830522"/>
            <a:ext cx="2586324" cy="19589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8781149C-2906-45E8-A187-DB28360656B9}"/>
              </a:ext>
            </a:extLst>
          </p:cNvPr>
          <p:cNvSpPr/>
          <p:nvPr/>
        </p:nvSpPr>
        <p:spPr>
          <a:xfrm>
            <a:off x="9541273" y="3223919"/>
            <a:ext cx="1887566" cy="571438"/>
          </a:xfrm>
          <a:prstGeom prst="rect">
            <a:avLst/>
          </a:prstGeom>
          <a:solidFill>
            <a:srgbClr val="FF00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Está</a:t>
            </a:r>
            <a:r>
              <a:rPr lang="fr-FR" b="1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Century Gothic" panose="020B0502020202020204" pitchFamily="34" charset="0"/>
              </a:rPr>
              <a:t>soltera</a:t>
            </a:r>
            <a:endParaRPr lang="fr-FR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2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7" fill="hold">
                      <p:stCondLst>
                        <p:cond delay="indefinite"/>
                      </p:stCondLst>
                      <p:childTnLst>
                        <p:par>
                          <p:cTn id="438" fill="hold">
                            <p:stCondLst>
                              <p:cond delay="0"/>
                            </p:stCondLst>
                            <p:childTnLst>
                              <p:par>
                                <p:cTn id="439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1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2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100" decel="100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6" grpId="0" animBg="1"/>
      <p:bldP spid="46" grpId="1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356"/>
            <a:ext cx="12192000" cy="668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4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A41E6C6-B8B0-40EB-9E92-5463808CE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59" y="362897"/>
            <a:ext cx="4111365" cy="306610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1C050D9-3059-45E5-BF9F-3EA20B788A49}"/>
              </a:ext>
            </a:extLst>
          </p:cNvPr>
          <p:cNvSpPr txBox="1"/>
          <p:nvPr/>
        </p:nvSpPr>
        <p:spPr>
          <a:xfrm>
            <a:off x="1229193" y="1394085"/>
            <a:ext cx="2593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agic School One" panose="00000400000000000000" pitchFamily="2" charset="0"/>
              </a:rPr>
              <a:t>¿</a:t>
            </a:r>
            <a:r>
              <a:rPr lang="fr-FR" sz="4000" dirty="0" err="1">
                <a:latin typeface="Magic School One" panose="00000400000000000000" pitchFamily="2" charset="0"/>
              </a:rPr>
              <a:t>Cuáles</a:t>
            </a:r>
            <a:r>
              <a:rPr lang="fr-FR" sz="4000" dirty="0">
                <a:latin typeface="Magic School One" panose="00000400000000000000" pitchFamily="2" charset="0"/>
              </a:rPr>
              <a:t> el </a:t>
            </a:r>
            <a:r>
              <a:rPr lang="fr-FR" sz="4000" dirty="0" err="1">
                <a:latin typeface="Magic School One" panose="00000400000000000000" pitchFamily="2" charset="0"/>
              </a:rPr>
              <a:t>regímen</a:t>
            </a:r>
            <a:r>
              <a:rPr lang="fr-FR" sz="4000" dirty="0">
                <a:latin typeface="Magic School One" panose="00000400000000000000" pitchFamily="2" charset="0"/>
              </a:rPr>
              <a:t> </a:t>
            </a:r>
            <a:r>
              <a:rPr lang="fr-FR" sz="4000" dirty="0" err="1">
                <a:latin typeface="Magic School One" panose="00000400000000000000" pitchFamily="2" charset="0"/>
              </a:rPr>
              <a:t>político</a:t>
            </a:r>
            <a:r>
              <a:rPr lang="fr-FR" sz="4000" dirty="0">
                <a:latin typeface="Magic School One" panose="00000400000000000000" pitchFamily="2" charset="0"/>
              </a:rPr>
              <a:t> en España?</a:t>
            </a:r>
          </a:p>
        </p:txBody>
      </p:sp>
      <p:pic>
        <p:nvPicPr>
          <p:cNvPr id="2050" name="Picture 2" descr="Résultat de recherche d'images pour &quot;republica simbolo&quot;">
            <a:extLst>
              <a:ext uri="{FF2B5EF4-FFF2-40B4-BE49-F238E27FC236}">
                <a16:creationId xmlns:a16="http://schemas.microsoft.com/office/drawing/2014/main" id="{9BC0F2EE-AB6F-41BE-8BD3-A8B820EB3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987" y="362896"/>
            <a:ext cx="2242123" cy="3066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EDB1CB-68BF-4553-82F1-80F64B9B4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047" y="3084580"/>
            <a:ext cx="3158002" cy="104860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930BD1B6-DCF3-43E0-AC98-250F0A3FF48F}"/>
              </a:ext>
            </a:extLst>
          </p:cNvPr>
          <p:cNvSpPr txBox="1"/>
          <p:nvPr/>
        </p:nvSpPr>
        <p:spPr>
          <a:xfrm>
            <a:off x="5876144" y="3428999"/>
            <a:ext cx="210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Matura MT Script Capitals" panose="03020802060602070202" pitchFamily="66" charset="0"/>
              </a:rPr>
              <a:t>Una </a:t>
            </a:r>
            <a:r>
              <a:rPr lang="fr-FR" sz="2400" dirty="0" err="1">
                <a:latin typeface="Matura MT Script Capitals" panose="03020802060602070202" pitchFamily="66" charset="0"/>
              </a:rPr>
              <a:t>república</a:t>
            </a:r>
            <a:endParaRPr lang="fr-FR" sz="2400" dirty="0">
              <a:latin typeface="Matura MT Script Capitals" panose="03020802060602070202" pitchFamily="66" charset="0"/>
            </a:endParaRPr>
          </a:p>
        </p:txBody>
      </p:sp>
      <p:pic>
        <p:nvPicPr>
          <p:cNvPr id="2052" name="Picture 4" descr="Résultat de recherche d'images pour &quot;monarquia absoluta simbolo&quot;">
            <a:extLst>
              <a:ext uri="{FF2B5EF4-FFF2-40B4-BE49-F238E27FC236}">
                <a16:creationId xmlns:a16="http://schemas.microsoft.com/office/drawing/2014/main" id="{FA503C51-CD91-4297-8933-A546A8A6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09" y="317616"/>
            <a:ext cx="2118299" cy="3015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A9F598-A9B7-439C-A767-00516AB1A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857" y="3135529"/>
            <a:ext cx="3158002" cy="104860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3525FBC-6F14-4029-983A-D86018350E6B}"/>
              </a:ext>
            </a:extLst>
          </p:cNvPr>
          <p:cNvSpPr txBox="1"/>
          <p:nvPr/>
        </p:nvSpPr>
        <p:spPr>
          <a:xfrm>
            <a:off x="8877144" y="3334971"/>
            <a:ext cx="3061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atura MT Script Capitals" panose="03020802060602070202" pitchFamily="66" charset="0"/>
              </a:rPr>
              <a:t>Una </a:t>
            </a:r>
            <a:r>
              <a:rPr lang="fr-FR" sz="2000" dirty="0" err="1">
                <a:latin typeface="Matura MT Script Capitals" panose="03020802060602070202" pitchFamily="66" charset="0"/>
              </a:rPr>
              <a:t>monarquía</a:t>
            </a:r>
            <a:r>
              <a:rPr lang="fr-FR" sz="2000" dirty="0">
                <a:latin typeface="Matura MT Script Capitals" panose="03020802060602070202" pitchFamily="66" charset="0"/>
              </a:rPr>
              <a:t> </a:t>
            </a:r>
          </a:p>
          <a:p>
            <a:pPr algn="ctr"/>
            <a:r>
              <a:rPr lang="fr-FR" sz="2000" dirty="0" err="1">
                <a:latin typeface="Matura MT Script Capitals" panose="03020802060602070202" pitchFamily="66" charset="0"/>
              </a:rPr>
              <a:t>absoluta</a:t>
            </a:r>
            <a:endParaRPr lang="fr-FR" sz="2000" dirty="0">
              <a:latin typeface="Matura MT Script Capitals" panose="03020802060602070202" pitchFamily="66" charset="0"/>
            </a:endParaRPr>
          </a:p>
        </p:txBody>
      </p:sp>
      <p:pic>
        <p:nvPicPr>
          <p:cNvPr id="2054" name="Picture 6" descr="Résultat de recherche d'images pour &quot;dictadura simbolo&quot;">
            <a:extLst>
              <a:ext uri="{FF2B5EF4-FFF2-40B4-BE49-F238E27FC236}">
                <a16:creationId xmlns:a16="http://schemas.microsoft.com/office/drawing/2014/main" id="{2A78829A-41B2-4DB6-BFB0-D2A52EF9F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49" y="4042857"/>
            <a:ext cx="2314575" cy="198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996CF76-3FBF-499D-BDA7-BEBE15C12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46" y="5446500"/>
            <a:ext cx="3158002" cy="104860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D2F7D443-A2DF-467D-8B0D-B93A71578BF0}"/>
              </a:ext>
            </a:extLst>
          </p:cNvPr>
          <p:cNvSpPr txBox="1"/>
          <p:nvPr/>
        </p:nvSpPr>
        <p:spPr>
          <a:xfrm>
            <a:off x="3878802" y="5739968"/>
            <a:ext cx="2217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Matura MT Script Capitals" panose="03020802060602070202" pitchFamily="66" charset="0"/>
              </a:rPr>
              <a:t>Una </a:t>
            </a:r>
            <a:r>
              <a:rPr lang="fr-FR" sz="2400" dirty="0" err="1">
                <a:latin typeface="Matura MT Script Capitals" panose="03020802060602070202" pitchFamily="66" charset="0"/>
              </a:rPr>
              <a:t>dictadura</a:t>
            </a:r>
            <a:endParaRPr lang="fr-FR" sz="2400" dirty="0">
              <a:latin typeface="Matura MT Script Capitals" panose="03020802060602070202" pitchFamily="66" charset="0"/>
            </a:endParaRPr>
          </a:p>
        </p:txBody>
      </p:sp>
      <p:pic>
        <p:nvPicPr>
          <p:cNvPr id="2056" name="Picture 8" descr="Résultat de recherche d'images pour &quot;monarquia constitucional simbolo&quot;">
            <a:extLst>
              <a:ext uri="{FF2B5EF4-FFF2-40B4-BE49-F238E27FC236}">
                <a16:creationId xmlns:a16="http://schemas.microsoft.com/office/drawing/2014/main" id="{ACA92FDF-18F5-4488-8FEC-FFEC51102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8495" y="4249526"/>
            <a:ext cx="1923366" cy="22908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DD3CB419-14AA-4FF6-B100-7FC062524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117" y="5215666"/>
            <a:ext cx="3158002" cy="104860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B08D6975-D6A3-445B-ACFB-A58DA60E43CF}"/>
              </a:ext>
            </a:extLst>
          </p:cNvPr>
          <p:cNvSpPr txBox="1"/>
          <p:nvPr/>
        </p:nvSpPr>
        <p:spPr>
          <a:xfrm>
            <a:off x="7084117" y="5442797"/>
            <a:ext cx="3061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atin typeface="Matura MT Script Capitals" panose="03020802060602070202" pitchFamily="66" charset="0"/>
              </a:rPr>
              <a:t>Una </a:t>
            </a:r>
            <a:r>
              <a:rPr lang="fr-FR" sz="2000" dirty="0" err="1">
                <a:latin typeface="Matura MT Script Capitals" panose="03020802060602070202" pitchFamily="66" charset="0"/>
              </a:rPr>
              <a:t>monarquía</a:t>
            </a:r>
            <a:r>
              <a:rPr lang="fr-FR" sz="2000" dirty="0">
                <a:latin typeface="Matura MT Script Capitals" panose="03020802060602070202" pitchFamily="66" charset="0"/>
              </a:rPr>
              <a:t> </a:t>
            </a:r>
          </a:p>
          <a:p>
            <a:pPr algn="ctr"/>
            <a:r>
              <a:rPr lang="fr-FR" sz="2000" dirty="0" err="1">
                <a:latin typeface="Matura MT Script Capitals" panose="03020802060602070202" pitchFamily="66" charset="0"/>
              </a:rPr>
              <a:t>constitucional</a:t>
            </a:r>
            <a:endParaRPr lang="fr-FR" sz="2000" dirty="0"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27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1" grpId="0"/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38" y="69210"/>
            <a:ext cx="8007926" cy="6753736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 : coins arrondis 2"/>
          <p:cNvSpPr/>
          <p:nvPr/>
        </p:nvSpPr>
        <p:spPr>
          <a:xfrm>
            <a:off x="5999018" y="415636"/>
            <a:ext cx="4253346" cy="1565564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4" name="Rectangle : coins arrondis 3"/>
          <p:cNvSpPr/>
          <p:nvPr/>
        </p:nvSpPr>
        <p:spPr>
          <a:xfrm>
            <a:off x="5999018" y="415636"/>
            <a:ext cx="4253346" cy="1565564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¿</a:t>
            </a:r>
            <a:r>
              <a:rPr lang="fr-R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Dónde</a:t>
            </a:r>
            <a:r>
              <a:rPr lang="fr-R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 </a:t>
            </a:r>
            <a:r>
              <a:rPr lang="fr-R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está</a:t>
            </a:r>
            <a:r>
              <a:rPr lang="fr-R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 </a:t>
            </a:r>
            <a:r>
              <a:rPr lang="fr-R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óscar</a:t>
            </a:r>
            <a:r>
              <a:rPr lang="fr-R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?</a:t>
            </a:r>
          </a:p>
        </p:txBody>
      </p:sp>
      <p:sp>
        <p:nvSpPr>
          <p:cNvPr id="5" name="Rectangle : coins arrondis 4"/>
          <p:cNvSpPr/>
          <p:nvPr/>
        </p:nvSpPr>
        <p:spPr>
          <a:xfrm>
            <a:off x="5999018" y="415636"/>
            <a:ext cx="4253346" cy="1565564"/>
          </a:xfrm>
          <a:prstGeom prst="round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¿Con </a:t>
            </a:r>
            <a:r>
              <a:rPr lang="fr-R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quién</a:t>
            </a:r>
            <a:r>
              <a:rPr lang="fr-R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 </a:t>
            </a:r>
            <a:r>
              <a:rPr lang="fr-RE" sz="4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está</a:t>
            </a:r>
            <a:r>
              <a:rPr lang="fr-RE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AR CENA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081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8B29873B-325D-4E63-92BD-57E6466DA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635" y="3355298"/>
            <a:ext cx="4111365" cy="30661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0A44219-2A66-4CAD-80A2-30E7B4376D51}"/>
              </a:ext>
            </a:extLst>
          </p:cNvPr>
          <p:cNvSpPr txBox="1"/>
          <p:nvPr/>
        </p:nvSpPr>
        <p:spPr>
          <a:xfrm>
            <a:off x="8487399" y="4699896"/>
            <a:ext cx="3297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latin typeface="Magic School One" panose="00000400000000000000" pitchFamily="2" charset="0"/>
              </a:rPr>
              <a:t>¿</a:t>
            </a:r>
            <a:r>
              <a:rPr lang="fr-FR" sz="4000" dirty="0" err="1">
                <a:latin typeface="Magic School One" panose="00000400000000000000" pitchFamily="2" charset="0"/>
              </a:rPr>
              <a:t>Podéis</a:t>
            </a:r>
            <a:r>
              <a:rPr lang="fr-FR" sz="4000" dirty="0">
                <a:latin typeface="Magic School One" panose="00000400000000000000" pitchFamily="2" charset="0"/>
              </a:rPr>
              <a:t> </a:t>
            </a:r>
            <a:r>
              <a:rPr lang="fr-FR" sz="4000" dirty="0" err="1">
                <a:latin typeface="Magic School One" panose="00000400000000000000" pitchFamily="2" charset="0"/>
              </a:rPr>
              <a:t>reconocer</a:t>
            </a:r>
            <a:r>
              <a:rPr lang="fr-FR" sz="4000" dirty="0">
                <a:latin typeface="Magic School One" panose="00000400000000000000" pitchFamily="2" charset="0"/>
              </a:rPr>
              <a:t> la </a:t>
            </a:r>
            <a:r>
              <a:rPr lang="fr-FR" sz="4000" dirty="0" err="1">
                <a:latin typeface="Magic School One" panose="00000400000000000000" pitchFamily="2" charset="0"/>
              </a:rPr>
              <a:t>familia</a:t>
            </a:r>
            <a:r>
              <a:rPr lang="fr-FR" sz="4000" dirty="0">
                <a:latin typeface="Magic School One" panose="00000400000000000000" pitchFamily="2" charset="0"/>
              </a:rPr>
              <a:t> real </a:t>
            </a:r>
            <a:r>
              <a:rPr lang="fr-FR" sz="4000" dirty="0" err="1">
                <a:latin typeface="Magic School One" panose="00000400000000000000" pitchFamily="2" charset="0"/>
              </a:rPr>
              <a:t>española</a:t>
            </a:r>
            <a:r>
              <a:rPr lang="fr-FR" sz="4000" dirty="0">
                <a:latin typeface="Magic School One" panose="00000400000000000000" pitchFamily="2" charset="0"/>
              </a:rPr>
              <a:t>?</a:t>
            </a:r>
          </a:p>
        </p:txBody>
      </p:sp>
      <p:pic>
        <p:nvPicPr>
          <p:cNvPr id="3074" name="Picture 2" descr="Image associée">
            <a:extLst>
              <a:ext uri="{FF2B5EF4-FFF2-40B4-BE49-F238E27FC236}">
                <a16:creationId xmlns:a16="http://schemas.microsoft.com/office/drawing/2014/main" id="{26E40335-D6FD-404F-9609-7B6C0CAA6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095" y="4229365"/>
            <a:ext cx="3683068" cy="226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ésultat de recherche d'images pour &quot;famille royale belge&quot;">
            <a:extLst>
              <a:ext uri="{FF2B5EF4-FFF2-40B4-BE49-F238E27FC236}">
                <a16:creationId xmlns:a16="http://schemas.microsoft.com/office/drawing/2014/main" id="{1EBFF819-1AD4-4852-B8E1-0302AA738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4" t="6505" r="11165"/>
          <a:stretch/>
        </p:blipFill>
        <p:spPr bwMode="auto">
          <a:xfrm rot="21315474">
            <a:off x="860470" y="851377"/>
            <a:ext cx="2153764" cy="209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ésultat de recherche d'images pour &quot;famille royale autriche&quot;">
            <a:extLst>
              <a:ext uri="{FF2B5EF4-FFF2-40B4-BE49-F238E27FC236}">
                <a16:creationId xmlns:a16="http://schemas.microsoft.com/office/drawing/2014/main" id="{B7F2333D-9C83-44CF-B036-A1D342B36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5" r="22896"/>
          <a:stretch/>
        </p:blipFill>
        <p:spPr bwMode="auto">
          <a:xfrm>
            <a:off x="3447272" y="914400"/>
            <a:ext cx="2093869" cy="24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ésultat de recherche d'images pour &quot;famille royale espagnole&quot;">
            <a:extLst>
              <a:ext uri="{FF2B5EF4-FFF2-40B4-BE49-F238E27FC236}">
                <a16:creationId xmlns:a16="http://schemas.microsoft.com/office/drawing/2014/main" id="{0A05A385-E6DA-4EF4-AF3D-5B781AAD5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263" y="961869"/>
            <a:ext cx="1859748" cy="263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Résultat de recherche d'images pour &quot;famille royale suède&quot;">
            <a:extLst>
              <a:ext uri="{FF2B5EF4-FFF2-40B4-BE49-F238E27FC236}">
                <a16:creationId xmlns:a16="http://schemas.microsoft.com/office/drawing/2014/main" id="{4ADABFF1-A252-4862-90F8-DF1FDDB5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3223">
            <a:off x="9542447" y="650285"/>
            <a:ext cx="1842232" cy="278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9FEBAB5-67DE-4B7C-BBBB-DDBD4391EA0E}"/>
              </a:ext>
            </a:extLst>
          </p:cNvPr>
          <p:cNvSpPr/>
          <p:nvPr/>
        </p:nvSpPr>
        <p:spPr>
          <a:xfrm>
            <a:off x="554636" y="254833"/>
            <a:ext cx="659567" cy="707036"/>
          </a:xfrm>
          <a:prstGeom prst="ellipse">
            <a:avLst/>
          </a:prstGeom>
          <a:solidFill>
            <a:srgbClr val="FFFF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1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270AF29-5E2C-4AF6-A957-480A9CCA94C6}"/>
              </a:ext>
            </a:extLst>
          </p:cNvPr>
          <p:cNvSpPr/>
          <p:nvPr/>
        </p:nvSpPr>
        <p:spPr>
          <a:xfrm>
            <a:off x="845930" y="3965378"/>
            <a:ext cx="659567" cy="707036"/>
          </a:xfrm>
          <a:prstGeom prst="ellipse">
            <a:avLst/>
          </a:prstGeom>
          <a:solidFill>
            <a:srgbClr val="FFFF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4763E37-CB97-4395-8E55-220A37B5AC8B}"/>
              </a:ext>
            </a:extLst>
          </p:cNvPr>
          <p:cNvSpPr/>
          <p:nvPr/>
        </p:nvSpPr>
        <p:spPr>
          <a:xfrm>
            <a:off x="5042863" y="608351"/>
            <a:ext cx="659567" cy="707036"/>
          </a:xfrm>
          <a:prstGeom prst="ellipse">
            <a:avLst/>
          </a:prstGeom>
          <a:solidFill>
            <a:srgbClr val="FFFF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F778D4B-A613-43E7-9225-18A1D2C7A05C}"/>
              </a:ext>
            </a:extLst>
          </p:cNvPr>
          <p:cNvSpPr/>
          <p:nvPr/>
        </p:nvSpPr>
        <p:spPr>
          <a:xfrm>
            <a:off x="6096000" y="3030436"/>
            <a:ext cx="659567" cy="707036"/>
          </a:xfrm>
          <a:prstGeom prst="ellipse">
            <a:avLst/>
          </a:prstGeom>
          <a:solidFill>
            <a:srgbClr val="FFFF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4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858905A1-B0F4-476E-A675-482746E5C760}"/>
              </a:ext>
            </a:extLst>
          </p:cNvPr>
          <p:cNvSpPr/>
          <p:nvPr/>
        </p:nvSpPr>
        <p:spPr>
          <a:xfrm>
            <a:off x="10977797" y="436599"/>
            <a:ext cx="659567" cy="707036"/>
          </a:xfrm>
          <a:prstGeom prst="ellipse">
            <a:avLst/>
          </a:prstGeom>
          <a:solidFill>
            <a:srgbClr val="FFFFCC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bg1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7" name="Nuage 6">
            <a:extLst>
              <a:ext uri="{FF2B5EF4-FFF2-40B4-BE49-F238E27FC236}">
                <a16:creationId xmlns:a16="http://schemas.microsoft.com/office/drawing/2014/main" id="{74951563-7B1D-48FE-AD20-BCA3CA1D7EAE}"/>
              </a:ext>
            </a:extLst>
          </p:cNvPr>
          <p:cNvSpPr/>
          <p:nvPr/>
        </p:nvSpPr>
        <p:spPr>
          <a:xfrm>
            <a:off x="5412346" y="0"/>
            <a:ext cx="3957455" cy="4301830"/>
          </a:xfrm>
          <a:prstGeom prst="cloud">
            <a:avLst/>
          </a:prstGeom>
          <a:noFill/>
          <a:ln w="5715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ACDA2A7-E1B8-4960-8B0B-B026A1798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571">
            <a:off x="2266808" y="966894"/>
            <a:ext cx="3632585" cy="493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479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58" y="0"/>
            <a:ext cx="10904483" cy="6858000"/>
          </a:xfrm>
          <a:prstGeom prst="rect">
            <a:avLst/>
          </a:prstGeom>
        </p:spPr>
      </p:pic>
      <p:sp>
        <p:nvSpPr>
          <p:cNvPr id="3" name="Rectangle : coins arrondis 2"/>
          <p:cNvSpPr/>
          <p:nvPr/>
        </p:nvSpPr>
        <p:spPr>
          <a:xfrm>
            <a:off x="710928" y="-4576"/>
            <a:ext cx="3838301" cy="6670623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7" name="Ellipse 6"/>
          <p:cNvSpPr/>
          <p:nvPr/>
        </p:nvSpPr>
        <p:spPr>
          <a:xfrm>
            <a:off x="8160327" y="0"/>
            <a:ext cx="2964873" cy="172649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RE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222F112-0B7D-434F-AA8D-CB815FA20A4B}"/>
              </a:ext>
            </a:extLst>
          </p:cNvPr>
          <p:cNvSpPr/>
          <p:nvPr/>
        </p:nvSpPr>
        <p:spPr>
          <a:xfrm rot="20817775">
            <a:off x="5275318" y="533465"/>
            <a:ext cx="2673927" cy="659567"/>
          </a:xfrm>
          <a:prstGeom prst="roundRect">
            <a:avLst/>
          </a:prstGeom>
          <a:solidFill>
            <a:srgbClr val="66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¿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Quiénes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son?</a:t>
            </a:r>
          </a:p>
        </p:txBody>
      </p:sp>
      <p:sp>
        <p:nvSpPr>
          <p:cNvPr id="8" name="Vague 7">
            <a:extLst>
              <a:ext uri="{FF2B5EF4-FFF2-40B4-BE49-F238E27FC236}">
                <a16:creationId xmlns:a16="http://schemas.microsoft.com/office/drawing/2014/main" id="{89CA3034-B423-4B30-A744-A43EA368508A}"/>
              </a:ext>
            </a:extLst>
          </p:cNvPr>
          <p:cNvSpPr/>
          <p:nvPr/>
        </p:nvSpPr>
        <p:spPr>
          <a:xfrm>
            <a:off x="5126636" y="5771213"/>
            <a:ext cx="5998564" cy="1086787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El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documento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es… y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representa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a…</a:t>
            </a:r>
          </a:p>
        </p:txBody>
      </p:sp>
      <p:sp>
        <p:nvSpPr>
          <p:cNvPr id="9" name="Vague 8">
            <a:extLst>
              <a:ext uri="{FF2B5EF4-FFF2-40B4-BE49-F238E27FC236}">
                <a16:creationId xmlns:a16="http://schemas.microsoft.com/office/drawing/2014/main" id="{A3254006-1D7B-42FB-8BFD-667535C22871}"/>
              </a:ext>
            </a:extLst>
          </p:cNvPr>
          <p:cNvSpPr/>
          <p:nvPr/>
        </p:nvSpPr>
        <p:spPr>
          <a:xfrm>
            <a:off x="4908711" y="5583835"/>
            <a:ext cx="6216489" cy="1086787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Cuántos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años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tiene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la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princesa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Leonor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10" name="Vague 9">
            <a:extLst>
              <a:ext uri="{FF2B5EF4-FFF2-40B4-BE49-F238E27FC236}">
                <a16:creationId xmlns:a16="http://schemas.microsoft.com/office/drawing/2014/main" id="{5B6CC966-0F59-4D5A-A023-A98A34E93F65}"/>
              </a:ext>
            </a:extLst>
          </p:cNvPr>
          <p:cNvSpPr/>
          <p:nvPr/>
        </p:nvSpPr>
        <p:spPr>
          <a:xfrm>
            <a:off x="4908711" y="5677524"/>
            <a:ext cx="6216489" cy="1086787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Cuántos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años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tiene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la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infanta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Sofía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11" name="Vague 10">
            <a:extLst>
              <a:ext uri="{FF2B5EF4-FFF2-40B4-BE49-F238E27FC236}">
                <a16:creationId xmlns:a16="http://schemas.microsoft.com/office/drawing/2014/main" id="{731344B7-1EAF-41CA-99E1-1C8CDB23DD54}"/>
              </a:ext>
            </a:extLst>
          </p:cNvPr>
          <p:cNvSpPr/>
          <p:nvPr/>
        </p:nvSpPr>
        <p:spPr>
          <a:xfrm>
            <a:off x="4906905" y="5630679"/>
            <a:ext cx="6216489" cy="1086787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Cuántos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años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tiene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la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reina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Letizia?</a:t>
            </a:r>
          </a:p>
        </p:txBody>
      </p:sp>
      <p:sp>
        <p:nvSpPr>
          <p:cNvPr id="12" name="Vague 11">
            <a:extLst>
              <a:ext uri="{FF2B5EF4-FFF2-40B4-BE49-F238E27FC236}">
                <a16:creationId xmlns:a16="http://schemas.microsoft.com/office/drawing/2014/main" id="{9187F1A8-2BC3-42B6-AE71-833B142EA3F9}"/>
              </a:ext>
            </a:extLst>
          </p:cNvPr>
          <p:cNvSpPr/>
          <p:nvPr/>
        </p:nvSpPr>
        <p:spPr>
          <a:xfrm>
            <a:off x="4880932" y="5583834"/>
            <a:ext cx="6216489" cy="1086787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Cuántos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años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tiene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el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rey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Felipe?</a:t>
            </a:r>
          </a:p>
        </p:txBody>
      </p:sp>
      <p:sp>
        <p:nvSpPr>
          <p:cNvPr id="13" name="Vague 12">
            <a:extLst>
              <a:ext uri="{FF2B5EF4-FFF2-40B4-BE49-F238E27FC236}">
                <a16:creationId xmlns:a16="http://schemas.microsoft.com/office/drawing/2014/main" id="{EA625D5C-07E3-4BE2-A1EC-FABD4C022FC9}"/>
              </a:ext>
            </a:extLst>
          </p:cNvPr>
          <p:cNvSpPr/>
          <p:nvPr/>
        </p:nvSpPr>
        <p:spPr>
          <a:xfrm>
            <a:off x="4733441" y="5475151"/>
            <a:ext cx="6563417" cy="1227321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Cuántos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años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tienen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los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antiguos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reyes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Juan Carlos y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Sofía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pic>
        <p:nvPicPr>
          <p:cNvPr id="4098" name="Picture 2" descr="Résultat de recherche d'images pour &quot;les dizaines en espagnol&quot;">
            <a:extLst>
              <a:ext uri="{FF2B5EF4-FFF2-40B4-BE49-F238E27FC236}">
                <a16:creationId xmlns:a16="http://schemas.microsoft.com/office/drawing/2014/main" id="{0F65E697-1130-4710-BF85-85F172FEA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51" r="30547" b="14044"/>
          <a:stretch/>
        </p:blipFill>
        <p:spPr bwMode="auto">
          <a:xfrm>
            <a:off x="9642763" y="1452390"/>
            <a:ext cx="2382611" cy="1878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Vague 14">
            <a:extLst>
              <a:ext uri="{FF2B5EF4-FFF2-40B4-BE49-F238E27FC236}">
                <a16:creationId xmlns:a16="http://schemas.microsoft.com/office/drawing/2014/main" id="{81D1DEE7-EE33-4AC3-920C-03ABDED90D93}"/>
              </a:ext>
            </a:extLst>
          </p:cNvPr>
          <p:cNvSpPr/>
          <p:nvPr/>
        </p:nvSpPr>
        <p:spPr>
          <a:xfrm>
            <a:off x="4885841" y="5627551"/>
            <a:ext cx="6563417" cy="1227321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Cuándo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nació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el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rey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Felipe?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639A352-01B4-470B-916A-C792595F6997}"/>
              </a:ext>
            </a:extLst>
          </p:cNvPr>
          <p:cNvSpPr txBox="1"/>
          <p:nvPr/>
        </p:nvSpPr>
        <p:spPr>
          <a:xfrm>
            <a:off x="4548709" y="340028"/>
            <a:ext cx="3995684" cy="52940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MIL NOVECIENTOS…</a:t>
            </a:r>
          </a:p>
        </p:txBody>
      </p:sp>
      <p:sp>
        <p:nvSpPr>
          <p:cNvPr id="18" name="Vague 17">
            <a:extLst>
              <a:ext uri="{FF2B5EF4-FFF2-40B4-BE49-F238E27FC236}">
                <a16:creationId xmlns:a16="http://schemas.microsoft.com/office/drawing/2014/main" id="{D38509CA-72F6-4726-9049-6BF647584312}"/>
              </a:ext>
            </a:extLst>
          </p:cNvPr>
          <p:cNvSpPr/>
          <p:nvPr/>
        </p:nvSpPr>
        <p:spPr>
          <a:xfrm>
            <a:off x="4859132" y="5607256"/>
            <a:ext cx="6563417" cy="1227321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Cuándo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nació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la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reina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Letizia?</a:t>
            </a:r>
          </a:p>
        </p:txBody>
      </p:sp>
      <p:sp>
        <p:nvSpPr>
          <p:cNvPr id="19" name="Vague 18">
            <a:extLst>
              <a:ext uri="{FF2B5EF4-FFF2-40B4-BE49-F238E27FC236}">
                <a16:creationId xmlns:a16="http://schemas.microsoft.com/office/drawing/2014/main" id="{1C4E290C-00B8-4CDC-AAC9-9D4D2E803911}"/>
              </a:ext>
            </a:extLst>
          </p:cNvPr>
          <p:cNvSpPr/>
          <p:nvPr/>
        </p:nvSpPr>
        <p:spPr>
          <a:xfrm>
            <a:off x="4733441" y="5493885"/>
            <a:ext cx="6563417" cy="1227321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Cuándo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nació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la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princesa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Leonor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59BEA41-C899-4707-B6CC-6223B117306E}"/>
              </a:ext>
            </a:extLst>
          </p:cNvPr>
          <p:cNvSpPr txBox="1"/>
          <p:nvPr/>
        </p:nvSpPr>
        <p:spPr>
          <a:xfrm>
            <a:off x="4548709" y="1046674"/>
            <a:ext cx="3995684" cy="529402"/>
          </a:xfrm>
          <a:prstGeom prst="rec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omic Sans MS" panose="030F0702030302020204" pitchFamily="66" charset="0"/>
              </a:rPr>
              <a:t>DOS MIL…</a:t>
            </a:r>
          </a:p>
        </p:txBody>
      </p:sp>
      <p:sp>
        <p:nvSpPr>
          <p:cNvPr id="21" name="Vague 20">
            <a:extLst>
              <a:ext uri="{FF2B5EF4-FFF2-40B4-BE49-F238E27FC236}">
                <a16:creationId xmlns:a16="http://schemas.microsoft.com/office/drawing/2014/main" id="{EF1AB2B6-3AC4-4BE2-A843-00A1F9E95357}"/>
              </a:ext>
            </a:extLst>
          </p:cNvPr>
          <p:cNvSpPr/>
          <p:nvPr/>
        </p:nvSpPr>
        <p:spPr>
          <a:xfrm>
            <a:off x="4796286" y="5340067"/>
            <a:ext cx="6563417" cy="1227321"/>
          </a:xfrm>
          <a:prstGeom prst="wave">
            <a:avLst/>
          </a:prstGeom>
          <a:solidFill>
            <a:srgbClr val="CC9900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Cuándo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nació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la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infanta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Sofía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07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7" grpId="1" animBg="1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1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D775F8D-80E4-4515-AD66-4ED27F6182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09" y="158465"/>
            <a:ext cx="5651292" cy="65410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17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ésultat de recherche d'images pour &quot;la familia real española dibujo&quot;">
            <a:extLst>
              <a:ext uri="{FF2B5EF4-FFF2-40B4-BE49-F238E27FC236}">
                <a16:creationId xmlns:a16="http://schemas.microsoft.com/office/drawing/2014/main" id="{086B8221-709A-4008-9A40-2AEF8B41B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037829"/>
            <a:ext cx="7093973" cy="43774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ésultat de recherche d'images pour &quot;la familia real española dibujo&quot;">
            <a:extLst>
              <a:ext uri="{FF2B5EF4-FFF2-40B4-BE49-F238E27FC236}">
                <a16:creationId xmlns:a16="http://schemas.microsoft.com/office/drawing/2014/main" id="{680A3458-9B0F-443E-BC17-4924A60E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64536"/>
            <a:ext cx="1661650" cy="12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FF7EBC8-A6C1-48D5-94DC-263876BB484F}"/>
              </a:ext>
            </a:extLst>
          </p:cNvPr>
          <p:cNvSpPr/>
          <p:nvPr/>
        </p:nvSpPr>
        <p:spPr>
          <a:xfrm>
            <a:off x="162232" y="1688691"/>
            <a:ext cx="2374490" cy="286856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Describimos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a los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miembros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de la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familia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rPr>
              <a:t> real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B3E8DA2-3E13-4CB5-B11D-B676DC8F56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/>
          <a:stretch/>
        </p:blipFill>
        <p:spPr>
          <a:xfrm>
            <a:off x="6630259" y="1197661"/>
            <a:ext cx="5419284" cy="41912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Résultat de recherche d'images pour &quot;la familia real española dibujo&quot;">
            <a:extLst>
              <a:ext uri="{FF2B5EF4-FFF2-40B4-BE49-F238E27FC236}">
                <a16:creationId xmlns:a16="http://schemas.microsoft.com/office/drawing/2014/main" id="{6B2C91C3-228A-4064-93B6-53B12A810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0" y="651056"/>
            <a:ext cx="4967003" cy="30649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1CEF685-3E17-4ADD-9019-342CE5E4F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084" y="3720047"/>
            <a:ext cx="3535050" cy="28357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85C965F-A0C3-4EE0-BCC7-514A9C2E24A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6" t="7594" r="43202" b="77877"/>
          <a:stretch/>
        </p:blipFill>
        <p:spPr>
          <a:xfrm>
            <a:off x="5256199" y="1899702"/>
            <a:ext cx="1564147" cy="1297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37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303CE45-AC24-4D37-8610-63F400CE2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" b="2160"/>
          <a:stretch/>
        </p:blipFill>
        <p:spPr>
          <a:xfrm>
            <a:off x="1376033" y="105791"/>
            <a:ext cx="9439933" cy="66464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Résultat de recherche d'images pour &quot;derecha izquierda&quot;">
            <a:extLst>
              <a:ext uri="{FF2B5EF4-FFF2-40B4-BE49-F238E27FC236}">
                <a16:creationId xmlns:a16="http://schemas.microsoft.com/office/drawing/2014/main" id="{8A2AA1B4-D3AB-4AE3-A7CA-11674C3696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5" r="31305" b="8019"/>
          <a:stretch/>
        </p:blipFill>
        <p:spPr bwMode="auto">
          <a:xfrm>
            <a:off x="291549" y="1255856"/>
            <a:ext cx="1311965" cy="1898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DEC0E4-5713-446D-A2FA-06C28E71689A}"/>
              </a:ext>
            </a:extLst>
          </p:cNvPr>
          <p:cNvSpPr/>
          <p:nvPr/>
        </p:nvSpPr>
        <p:spPr>
          <a:xfrm rot="20462314">
            <a:off x="675861" y="364496"/>
            <a:ext cx="1643270" cy="3048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fr-FR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</a:t>
            </a:r>
            <a:endParaRPr lang="fr-FR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E79A89F-996A-44FD-BFA6-987C6CAB71B5}"/>
              </a:ext>
            </a:extLst>
          </p:cNvPr>
          <p:cNvCxnSpPr>
            <a:cxnSpLocks/>
            <a:endCxn id="1026" idx="0"/>
          </p:cNvCxnSpPr>
          <p:nvPr/>
        </p:nvCxnSpPr>
        <p:spPr>
          <a:xfrm>
            <a:off x="947532" y="874819"/>
            <a:ext cx="0" cy="3810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Résultat de recherche d'images pour &quot;adivina quien es quién&quot;">
            <a:extLst>
              <a:ext uri="{FF2B5EF4-FFF2-40B4-BE49-F238E27FC236}">
                <a16:creationId xmlns:a16="http://schemas.microsoft.com/office/drawing/2014/main" id="{BA5D7886-8A49-4D23-87EA-A7B410A51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288" y="4709497"/>
            <a:ext cx="1898162" cy="18981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317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329ABDB-FA61-45F4-858E-BB0F28D20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3" y="279074"/>
            <a:ext cx="2660374" cy="1995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Image associée">
            <a:extLst>
              <a:ext uri="{FF2B5EF4-FFF2-40B4-BE49-F238E27FC236}">
                <a16:creationId xmlns:a16="http://schemas.microsoft.com/office/drawing/2014/main" id="{BF04D429-AE45-4C7B-93A9-20325C0FF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995" y="279074"/>
            <a:ext cx="6236073" cy="623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55F7F937-FC72-4A3C-8C45-AEA77AB8AB07}"/>
              </a:ext>
            </a:extLst>
          </p:cNvPr>
          <p:cNvSpPr/>
          <p:nvPr/>
        </p:nvSpPr>
        <p:spPr>
          <a:xfrm>
            <a:off x="192156" y="2495962"/>
            <a:ext cx="2885661" cy="180229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Describimos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el cartel de la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película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.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A45BDE6D-E4F7-4C86-99D7-14F2E8F06296}"/>
              </a:ext>
            </a:extLst>
          </p:cNvPr>
          <p:cNvSpPr/>
          <p:nvPr/>
        </p:nvSpPr>
        <p:spPr>
          <a:xfrm>
            <a:off x="153317" y="2483745"/>
            <a:ext cx="2885661" cy="180229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Cómo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se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llaman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los 2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personajes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principales?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23AB5C7-D4AC-46DA-82BA-5D6AD36E0376}"/>
              </a:ext>
            </a:extLst>
          </p:cNvPr>
          <p:cNvSpPr/>
          <p:nvPr/>
        </p:nvSpPr>
        <p:spPr>
          <a:xfrm>
            <a:off x="8124669" y="479685"/>
            <a:ext cx="3533931" cy="1184223"/>
          </a:xfrm>
          <a:prstGeom prst="round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Al </a:t>
            </a:r>
            <a:r>
              <a:rPr lang="fr-F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principio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son </a:t>
            </a:r>
            <a:r>
              <a:rPr lang="fr-F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personajes</a:t>
            </a:r>
            <a:r>
              <a:rPr lang="fr-FR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de </a:t>
            </a:r>
            <a:r>
              <a:rPr lang="fr-FR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tebeo</a:t>
            </a:r>
            <a:endParaRPr lang="fr-FR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Picture 4" descr="RÃ©sultat de recherche d'images pour &quot;zipi y zape&quot;">
            <a:extLst>
              <a:ext uri="{FF2B5EF4-FFF2-40B4-BE49-F238E27FC236}">
                <a16:creationId xmlns:a16="http://schemas.microsoft.com/office/drawing/2014/main" id="{CA41F199-25F9-4813-B0F7-1042DA3D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113" y="1720121"/>
            <a:ext cx="4905843" cy="3679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F4D1BBEF-105B-4078-89B3-79F61768AC73}"/>
              </a:ext>
            </a:extLst>
          </p:cNvPr>
          <p:cNvSpPr/>
          <p:nvPr/>
        </p:nvSpPr>
        <p:spPr>
          <a:xfrm>
            <a:off x="164716" y="2545596"/>
            <a:ext cx="2885661" cy="180229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¿Se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parecen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físicamente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68DEB20-2205-4A5E-8D64-20501D2D0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244" y="-164142"/>
            <a:ext cx="5062077" cy="2854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36EB1A4-CDC0-47FB-847E-3A7745F605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555" y="357890"/>
            <a:ext cx="3688481" cy="2449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C9D7DB46-035C-431E-AC2B-ED7E92B0C486}"/>
              </a:ext>
            </a:extLst>
          </p:cNvPr>
          <p:cNvSpPr/>
          <p:nvPr/>
        </p:nvSpPr>
        <p:spPr>
          <a:xfrm>
            <a:off x="1763581" y="3689347"/>
            <a:ext cx="3040856" cy="180229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¿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Cuál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es el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lazo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de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parentesco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entre los 2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chicos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?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7C39E39-2C4A-4635-8BDF-D64B0E82456B}"/>
              </a:ext>
            </a:extLst>
          </p:cNvPr>
          <p:cNvSpPr/>
          <p:nvPr/>
        </p:nvSpPr>
        <p:spPr>
          <a:xfrm>
            <a:off x="1250101" y="5453057"/>
            <a:ext cx="2885661" cy="180229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Comparamos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a los 2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chicos</a:t>
            </a:r>
            <a:endParaRPr lang="fr-FR" sz="2400" b="1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52FB444-B912-4D40-B308-F2AD1FCB4323}"/>
              </a:ext>
            </a:extLst>
          </p:cNvPr>
          <p:cNvSpPr/>
          <p:nvPr/>
        </p:nvSpPr>
        <p:spPr>
          <a:xfrm>
            <a:off x="9308892" y="2690512"/>
            <a:ext cx="2683377" cy="3679382"/>
          </a:xfrm>
          <a:prstGeom prst="roundRect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fr-FR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comparar</a:t>
            </a:r>
            <a:r>
              <a:rPr lang="fr-FR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 algn="ctr">
              <a:buFontTx/>
              <a:buChar char="-"/>
            </a:pP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adj + que</a:t>
            </a:r>
          </a:p>
          <a:p>
            <a:pPr marL="285750" indent="-285750" algn="ctr">
              <a:buFontTx/>
              <a:buChar char="-"/>
            </a:pP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adj + que</a:t>
            </a:r>
          </a:p>
          <a:p>
            <a:pPr marL="285750" indent="-285750" algn="ctr">
              <a:buFontTx/>
              <a:buChar char="-"/>
            </a:pP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 + adj +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endParaRPr lang="fr-FR" sz="24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AD88B4FD-7F20-41F2-9FDF-3F517E8FAE57}"/>
              </a:ext>
            </a:extLst>
          </p:cNvPr>
          <p:cNvSpPr/>
          <p:nvPr/>
        </p:nvSpPr>
        <p:spPr>
          <a:xfrm>
            <a:off x="164521" y="2483745"/>
            <a:ext cx="2885661" cy="1802295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Describimos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a los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personajes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 </a:t>
            </a:r>
            <a:r>
              <a:rPr lang="fr-FR" sz="2400" b="1" dirty="0" err="1">
                <a:solidFill>
                  <a:schemeClr val="tx1"/>
                </a:solidFill>
                <a:latin typeface="Bradley Hand ITC" panose="03070402050302030203" pitchFamily="66" charset="0"/>
              </a:rPr>
              <a:t>físicamente</a:t>
            </a:r>
            <a:r>
              <a:rPr lang="fr-FR" sz="2400" b="1" dirty="0">
                <a:solidFill>
                  <a:schemeClr val="tx1"/>
                </a:solidFill>
                <a:latin typeface="Bradley Hand ITC" panose="03070402050302030203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21" grpId="0" animBg="1"/>
      <p:bldP spid="21" grpId="1" animBg="1"/>
      <p:bldP spid="22" grpId="0" animBg="1"/>
      <p:bldP spid="12" grpId="0" animBg="1"/>
      <p:bldP spid="24" grpId="0" animBg="1"/>
      <p:bldP spid="24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731476-18BC-4AB5-9FDD-B4AD20407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32" y="1499016"/>
            <a:ext cx="8710936" cy="4691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A91E03-9389-4165-A8F1-EE81112D5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604" y="115594"/>
            <a:ext cx="3696714" cy="31057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87ED0E-89CE-4F94-9983-187F5E2F12E7}"/>
              </a:ext>
            </a:extLst>
          </p:cNvPr>
          <p:cNvSpPr txBox="1"/>
          <p:nvPr/>
        </p:nvSpPr>
        <p:spPr>
          <a:xfrm>
            <a:off x="8616812" y="667062"/>
            <a:ext cx="27157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err="1">
                <a:latin typeface="1942 report" pitchFamily="1" charset="0"/>
              </a:rPr>
              <a:t>Comparamos</a:t>
            </a:r>
            <a:r>
              <a:rPr lang="fr-FR" sz="2400" dirty="0">
                <a:latin typeface="1942 report" pitchFamily="1" charset="0"/>
              </a:rPr>
              <a:t> a los </a:t>
            </a:r>
            <a:r>
              <a:rPr lang="fr-FR" sz="2400" dirty="0" err="1">
                <a:latin typeface="1942 report" pitchFamily="1" charset="0"/>
              </a:rPr>
              <a:t>personajes</a:t>
            </a:r>
            <a:r>
              <a:rPr lang="fr-FR" sz="2400" dirty="0">
                <a:latin typeface="1942 report" pitchFamily="1" charset="0"/>
              </a:rPr>
              <a:t>.</a:t>
            </a:r>
          </a:p>
          <a:p>
            <a:pPr algn="ctr"/>
            <a:r>
              <a:rPr lang="fr-FR" sz="2400" dirty="0" err="1">
                <a:latin typeface="1942 report" pitchFamily="1" charset="0"/>
              </a:rPr>
              <a:t>Utilizad</a:t>
            </a:r>
            <a:r>
              <a:rPr lang="fr-FR" sz="2400" dirty="0">
                <a:latin typeface="1942 report" pitchFamily="1" charset="0"/>
              </a:rPr>
              <a:t> los </a:t>
            </a:r>
            <a:r>
              <a:rPr lang="fr-FR" sz="2400" dirty="0" err="1">
                <a:latin typeface="1942 report" pitchFamily="1" charset="0"/>
              </a:rPr>
              <a:t>comparativos</a:t>
            </a:r>
            <a:endParaRPr lang="fr-FR" sz="2400" dirty="0">
              <a:latin typeface="1942 report" pitchFamily="1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34D36F6-98CF-4144-B70A-3516FAB9D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396" y="852506"/>
            <a:ext cx="2102683" cy="1568103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9445346-C2FA-4682-9D1A-A49D99CE6C1B}"/>
              </a:ext>
            </a:extLst>
          </p:cNvPr>
          <p:cNvSpPr txBox="1"/>
          <p:nvPr/>
        </p:nvSpPr>
        <p:spPr>
          <a:xfrm>
            <a:off x="2743200" y="1499016"/>
            <a:ext cx="130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Georgia Pro Black" panose="02040A02050405020203" pitchFamily="18" charset="0"/>
              </a:rPr>
              <a:t>Don </a:t>
            </a:r>
            <a:r>
              <a:rPr lang="fr-FR" dirty="0" err="1">
                <a:latin typeface="Georgia Pro Black" panose="02040A02050405020203" pitchFamily="18" charset="0"/>
              </a:rPr>
              <a:t>Quijote</a:t>
            </a:r>
            <a:endParaRPr lang="fr-FR" dirty="0">
              <a:latin typeface="Georgia Pro Black" panose="02040A02050405020203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A64E777-C298-44A7-8FA4-01AE035FB4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825" y="1068496"/>
            <a:ext cx="2102683" cy="156810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ACC213A-70F1-4DD8-B284-5A0C76936F89}"/>
              </a:ext>
            </a:extLst>
          </p:cNvPr>
          <p:cNvSpPr txBox="1"/>
          <p:nvPr/>
        </p:nvSpPr>
        <p:spPr>
          <a:xfrm>
            <a:off x="5426094" y="1763974"/>
            <a:ext cx="1304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Georgia Pro Black" panose="02040A02050405020203" pitchFamily="18" charset="0"/>
              </a:rPr>
              <a:t>Sancho </a:t>
            </a:r>
            <a:r>
              <a:rPr lang="fr-FR" dirty="0" err="1">
                <a:latin typeface="Georgia Pro Black" panose="02040A02050405020203" pitchFamily="18" charset="0"/>
              </a:rPr>
              <a:t>Panza</a:t>
            </a:r>
            <a:endParaRPr lang="fr-FR" dirty="0">
              <a:latin typeface="Georgia Pro Black" panose="02040A02050405020203" pitchFamily="18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8BF1E82-5F98-4D8D-9812-3B6BE8414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881" y="4622835"/>
            <a:ext cx="2102683" cy="156810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49BC156-BB6E-4B57-8231-1844A24CACDA}"/>
              </a:ext>
            </a:extLst>
          </p:cNvPr>
          <p:cNvSpPr txBox="1"/>
          <p:nvPr/>
        </p:nvSpPr>
        <p:spPr>
          <a:xfrm>
            <a:off x="9528797" y="5429372"/>
            <a:ext cx="1504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latin typeface="Georgia Pro Black" panose="02040A02050405020203" pitchFamily="18" charset="0"/>
              </a:rPr>
              <a:t>Dulcinea</a:t>
            </a:r>
          </a:p>
        </p:txBody>
      </p:sp>
    </p:spTree>
    <p:extLst>
      <p:ext uri="{BB962C8B-B14F-4D97-AF65-F5344CB8AC3E}">
        <p14:creationId xmlns:p14="http://schemas.microsoft.com/office/powerpoint/2010/main" val="51163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45C48BD-0181-4347-9529-4619DE0F0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17" t="24468" r="22418" b="20204"/>
          <a:stretch/>
        </p:blipFill>
        <p:spPr>
          <a:xfrm>
            <a:off x="963163" y="648324"/>
            <a:ext cx="10023619" cy="5561351"/>
          </a:xfrm>
          <a:prstGeom prst="rect">
            <a:avLst/>
          </a:prstGeom>
        </p:spPr>
      </p:pic>
      <p:sp>
        <p:nvSpPr>
          <p:cNvPr id="3" name="Larme 2">
            <a:extLst>
              <a:ext uri="{FF2B5EF4-FFF2-40B4-BE49-F238E27FC236}">
                <a16:creationId xmlns:a16="http://schemas.microsoft.com/office/drawing/2014/main" id="{46C85AD0-8478-457B-AA37-57A228DAE0CC}"/>
              </a:ext>
            </a:extLst>
          </p:cNvPr>
          <p:cNvSpPr/>
          <p:nvPr/>
        </p:nvSpPr>
        <p:spPr>
          <a:xfrm>
            <a:off x="9144000" y="3916179"/>
            <a:ext cx="2593299" cy="2780676"/>
          </a:xfrm>
          <a:prstGeom prst="teardrop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Según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tu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opinión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, ¿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dónde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viven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las chicas?</a:t>
            </a:r>
          </a:p>
          <a:p>
            <a:pPr algn="ctr"/>
            <a:endParaRPr lang="fr-FR" sz="2800" b="1" dirty="0">
              <a:solidFill>
                <a:schemeClr val="tx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E68F2BC-E0B8-406D-A774-C4428D93B9B0}"/>
              </a:ext>
            </a:extLst>
          </p:cNvPr>
          <p:cNvSpPr/>
          <p:nvPr/>
        </p:nvSpPr>
        <p:spPr>
          <a:xfrm>
            <a:off x="359764" y="4092315"/>
            <a:ext cx="2323475" cy="2428406"/>
          </a:xfrm>
          <a:prstGeom prst="round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yo…</a:t>
            </a:r>
          </a:p>
          <a:p>
            <a:pPr algn="ctr"/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parecer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opinión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algn="ctr"/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Pienso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que…/</a:t>
            </a:r>
          </a:p>
          <a:p>
            <a:pPr algn="ctr"/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porque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veo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Larme 4">
            <a:extLst>
              <a:ext uri="{FF2B5EF4-FFF2-40B4-BE49-F238E27FC236}">
                <a16:creationId xmlns:a16="http://schemas.microsoft.com/office/drawing/2014/main" id="{752B05AB-361C-467F-83A1-A4C5672E166F}"/>
              </a:ext>
            </a:extLst>
          </p:cNvPr>
          <p:cNvSpPr/>
          <p:nvPr/>
        </p:nvSpPr>
        <p:spPr>
          <a:xfrm>
            <a:off x="8979108" y="3916179"/>
            <a:ext cx="3072983" cy="2780676"/>
          </a:xfrm>
          <a:prstGeom prst="teardrop">
            <a:avLst>
              <a:gd name="adj" fmla="val 100000"/>
            </a:avLst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Para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estas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chicas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estos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animales no son </a:t>
            </a:r>
            <a:r>
              <a:rPr lang="fr-FR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salvajes</a:t>
            </a:r>
            <a:r>
              <a:rPr lang="fr-FR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radley Hand ITC" panose="03070402050302030203" pitchFamily="66" charset="0"/>
              </a:rPr>
              <a:t> sino…</a:t>
            </a:r>
          </a:p>
          <a:p>
            <a:pPr algn="ctr"/>
            <a:endParaRPr lang="fr-FR" sz="2800" b="1" dirty="0">
              <a:solidFill>
                <a:schemeClr val="tx1">
                  <a:lumMod val="95000"/>
                  <a:lumOff val="5000"/>
                </a:schemeClr>
              </a:solidFill>
              <a:latin typeface="Bradley Hand ITC" panose="03070402050302030203" pitchFamily="66" charset="0"/>
            </a:endParaRPr>
          </a:p>
        </p:txBody>
      </p:sp>
      <p:pic>
        <p:nvPicPr>
          <p:cNvPr id="3074" name="Picture 2" descr="Résultat de recherche d'images pour &quot;mascotas peli&quot;">
            <a:extLst>
              <a:ext uri="{FF2B5EF4-FFF2-40B4-BE49-F238E27FC236}">
                <a16:creationId xmlns:a16="http://schemas.microsoft.com/office/drawing/2014/main" id="{FE43339F-7A40-4068-943F-B85537139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0"/>
          <a:stretch/>
        </p:blipFill>
        <p:spPr bwMode="auto">
          <a:xfrm rot="20630306">
            <a:off x="4934423" y="2311305"/>
            <a:ext cx="2081097" cy="2923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ésultat de recherche d'images pour &quot;max mascotas png&quot;">
            <a:extLst>
              <a:ext uri="{FF2B5EF4-FFF2-40B4-BE49-F238E27FC236}">
                <a16:creationId xmlns:a16="http://schemas.microsoft.com/office/drawing/2014/main" id="{5F96D1C3-77A3-413F-9808-1F9B780EC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46" y="219832"/>
            <a:ext cx="1722901" cy="326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ulle narrative : ronde 5">
            <a:extLst>
              <a:ext uri="{FF2B5EF4-FFF2-40B4-BE49-F238E27FC236}">
                <a16:creationId xmlns:a16="http://schemas.microsoft.com/office/drawing/2014/main" id="{DAF62C76-DA51-477B-A8D4-8AD8AA40B18C}"/>
              </a:ext>
            </a:extLst>
          </p:cNvPr>
          <p:cNvSpPr/>
          <p:nvPr/>
        </p:nvSpPr>
        <p:spPr>
          <a:xfrm>
            <a:off x="2233534" y="1528997"/>
            <a:ext cx="3477718" cy="2387182"/>
          </a:xfrm>
          <a:prstGeom prst="wedgeEllipseCallout">
            <a:avLst>
              <a:gd name="adj1" fmla="val -65230"/>
              <a:gd name="adj2" fmla="val -44878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¡</a:t>
            </a:r>
            <a:r>
              <a:rPr lang="fr-FR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Escuchad</a:t>
            </a:r>
            <a:r>
              <a:rPr lang="fr-FR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, os </a:t>
            </a:r>
            <a:r>
              <a:rPr lang="fr-FR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presento</a:t>
            </a:r>
            <a:r>
              <a:rPr lang="fr-FR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</a:t>
            </a:r>
            <a:r>
              <a:rPr lang="fr-FR" sz="2800" dirty="0" err="1">
                <a:solidFill>
                  <a:srgbClr val="00B0F0"/>
                </a:solidFill>
                <a:latin typeface="Comic Sans MS" panose="030F0702030302020204" pitchFamily="66" charset="0"/>
              </a:rPr>
              <a:t>cómo</a:t>
            </a:r>
            <a:r>
              <a:rPr lang="fr-FR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 vivo!</a:t>
            </a:r>
          </a:p>
        </p:txBody>
      </p:sp>
      <p:pic>
        <p:nvPicPr>
          <p:cNvPr id="7" name="CO Las mascotas_qué tal">
            <a:hlinkClick r:id="" action="ppaction://media"/>
            <a:extLst>
              <a:ext uri="{FF2B5EF4-FFF2-40B4-BE49-F238E27FC236}">
                <a16:creationId xmlns:a16="http://schemas.microsoft.com/office/drawing/2014/main" id="{2FA55928-47A7-473E-B2EE-BE4EFE7589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5705" y="35002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6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08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5" grpId="0" animBg="1"/>
      <p:bldP spid="5" grpId="1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967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662" y="2277243"/>
            <a:ext cx="9265700" cy="2537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ZoneTexte 2"/>
          <p:cNvSpPr txBox="1"/>
          <p:nvPr/>
        </p:nvSpPr>
        <p:spPr>
          <a:xfrm>
            <a:off x="1111348" y="323557"/>
            <a:ext cx="9931790" cy="1702190"/>
          </a:xfrm>
          <a:prstGeom prst="rect">
            <a:avLst/>
          </a:prstGeom>
          <a:noFill/>
        </p:spPr>
        <p:txBody>
          <a:bodyPr wrap="square" rtlCol="0">
            <a:prstTxWarp prst="textInflateBottom">
              <a:avLst/>
            </a:prstTxWarp>
            <a:spAutoFit/>
          </a:bodyPr>
          <a:lstStyle/>
          <a:p>
            <a:pPr algn="ctr"/>
            <a:r>
              <a:rPr lang="es-CR" sz="28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latin typeface="Kristen ITC" panose="03050502040202030202" pitchFamily="66" charset="0"/>
              </a:rPr>
              <a:t>¿Quién en quién en la familia de Óscar?</a:t>
            </a:r>
          </a:p>
        </p:txBody>
      </p:sp>
      <p:sp>
        <p:nvSpPr>
          <p:cNvPr id="4" name="Rectangle : coins arrondis 3"/>
          <p:cNvSpPr/>
          <p:nvPr/>
        </p:nvSpPr>
        <p:spPr>
          <a:xfrm rot="20741812">
            <a:off x="3912098" y="4024763"/>
            <a:ext cx="2264898" cy="773723"/>
          </a:xfrm>
          <a:prstGeom prst="roundRect">
            <a:avLst/>
          </a:prstGeom>
          <a:solidFill>
            <a:srgbClr val="FF99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</a:rPr>
              <a:t>Su </a:t>
            </a:r>
            <a:r>
              <a:rPr lang="fr-RE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</a:rPr>
              <a:t>madre</a:t>
            </a:r>
            <a:endParaRPr lang="fr-RE" sz="3600" dirty="0">
              <a:solidFill>
                <a:schemeClr val="tx1">
                  <a:lumMod val="85000"/>
                  <a:lumOff val="15000"/>
                </a:schemeClr>
              </a:solidFill>
              <a:latin typeface="Ink Free" panose="03080402000500000000" pitchFamily="66" charset="0"/>
            </a:endParaRPr>
          </a:p>
        </p:txBody>
      </p:sp>
      <p:sp>
        <p:nvSpPr>
          <p:cNvPr id="6" name="Rectangle : coins arrondis 5"/>
          <p:cNvSpPr/>
          <p:nvPr/>
        </p:nvSpPr>
        <p:spPr>
          <a:xfrm rot="20741812">
            <a:off x="8717769" y="3813789"/>
            <a:ext cx="2264898" cy="773723"/>
          </a:xfrm>
          <a:prstGeom prst="roundRect">
            <a:avLst/>
          </a:prstGeom>
          <a:solidFill>
            <a:srgbClr val="CCE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</a:rPr>
              <a:t>Su </a:t>
            </a:r>
            <a:r>
              <a:rPr lang="fr-RE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</a:rPr>
              <a:t>abuela</a:t>
            </a:r>
            <a:endParaRPr lang="fr-RE" sz="3600" dirty="0">
              <a:solidFill>
                <a:schemeClr val="tx1">
                  <a:lumMod val="85000"/>
                  <a:lumOff val="15000"/>
                </a:schemeClr>
              </a:solidFill>
              <a:latin typeface="Ink Free" panose="03080402000500000000" pitchFamily="66" charset="0"/>
            </a:endParaRPr>
          </a:p>
        </p:txBody>
      </p:sp>
      <p:sp>
        <p:nvSpPr>
          <p:cNvPr id="7" name="Rectangle : coins arrondis 6"/>
          <p:cNvSpPr/>
          <p:nvPr/>
        </p:nvSpPr>
        <p:spPr>
          <a:xfrm rot="20741812">
            <a:off x="6400063" y="3899015"/>
            <a:ext cx="2264898" cy="773723"/>
          </a:xfrm>
          <a:prstGeom prst="roundRect">
            <a:avLst/>
          </a:prstGeom>
          <a:solidFill>
            <a:srgbClr val="99FF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</a:rPr>
              <a:t>Su </a:t>
            </a:r>
            <a:r>
              <a:rPr lang="fr-RE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</a:rPr>
              <a:t>abuelo</a:t>
            </a:r>
            <a:endParaRPr lang="fr-RE" sz="3600" dirty="0">
              <a:solidFill>
                <a:schemeClr val="tx1">
                  <a:lumMod val="85000"/>
                  <a:lumOff val="15000"/>
                </a:schemeClr>
              </a:solidFill>
              <a:latin typeface="Ink Free" panose="03080402000500000000" pitchFamily="66" charset="0"/>
            </a:endParaRPr>
          </a:p>
        </p:txBody>
      </p:sp>
      <p:sp>
        <p:nvSpPr>
          <p:cNvPr id="8" name="Rectangle : coins arrondis 7"/>
          <p:cNvSpPr/>
          <p:nvPr/>
        </p:nvSpPr>
        <p:spPr>
          <a:xfrm rot="20741812">
            <a:off x="801842" y="4200387"/>
            <a:ext cx="2596351" cy="886676"/>
          </a:xfrm>
          <a:prstGeom prst="roundRect">
            <a:avLst/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RE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</a:rPr>
              <a:t>Su </a:t>
            </a:r>
            <a:r>
              <a:rPr lang="fr-RE" sz="3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Ink Free" panose="03080402000500000000" pitchFamily="66" charset="0"/>
              </a:rPr>
              <a:t>hermano</a:t>
            </a:r>
            <a:endParaRPr lang="fr-RE" sz="3600" dirty="0">
              <a:solidFill>
                <a:schemeClr val="tx1">
                  <a:lumMod val="85000"/>
                  <a:lumOff val="15000"/>
                </a:schemeClr>
              </a:solidFill>
              <a:latin typeface="Ink Free" panose="030804020005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64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8800" dirty="0">
                <a:solidFill>
                  <a:srgbClr val="FF0000"/>
                </a:solidFill>
                <a:latin typeface="AR BLANCA" pitchFamily="2" charset="0"/>
              </a:rPr>
              <a:t>La </a:t>
            </a:r>
            <a:r>
              <a:rPr lang="fr-FR" sz="8800" dirty="0" err="1">
                <a:solidFill>
                  <a:srgbClr val="FF0000"/>
                </a:solidFill>
                <a:latin typeface="AR BLANCA" pitchFamily="2" charset="0"/>
              </a:rPr>
              <a:t>familia</a:t>
            </a:r>
            <a:endParaRPr lang="fr-FR" sz="8800" dirty="0">
              <a:solidFill>
                <a:srgbClr val="FF0000"/>
              </a:solidFill>
              <a:latin typeface="AR BLANCA" pitchFamily="2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000" dirty="0">
                <a:latin typeface="Comic Sans MS" pitchFamily="66" charset="0"/>
              </a:rPr>
              <a:t>¿</a:t>
            </a:r>
            <a:r>
              <a:rPr lang="fr-FR" sz="4000" dirty="0" err="1">
                <a:latin typeface="Comic Sans MS" pitchFamily="66" charset="0"/>
              </a:rPr>
              <a:t>Cómo</a:t>
            </a:r>
            <a:r>
              <a:rPr lang="fr-FR" sz="4000" dirty="0">
                <a:latin typeface="Comic Sans MS" pitchFamily="66" charset="0"/>
              </a:rPr>
              <a:t> se </a:t>
            </a:r>
            <a:r>
              <a:rPr lang="fr-FR" sz="4000" dirty="0" err="1">
                <a:latin typeface="Comic Sans MS" pitchFamily="66" charset="0"/>
              </a:rPr>
              <a:t>dice</a:t>
            </a:r>
            <a:r>
              <a:rPr lang="fr-FR" sz="4000" dirty="0">
                <a:latin typeface="Comic Sans MS" pitchFamily="66" charset="0"/>
              </a:rPr>
              <a:t>?</a:t>
            </a:r>
          </a:p>
        </p:txBody>
      </p:sp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23607" y="1736960"/>
            <a:ext cx="9144000" cy="2387600"/>
          </a:xfrm>
        </p:spPr>
        <p:txBody>
          <a:bodyPr>
            <a:normAutofit/>
          </a:bodyPr>
          <a:lstStyle/>
          <a:p>
            <a:r>
              <a:rPr lang="fr-FR" sz="4800" dirty="0">
                <a:latin typeface="Comic Sans MS" pitchFamily="66" charset="0"/>
              </a:rPr>
              <a:t>Le père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308158" y="1349320"/>
            <a:ext cx="5616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FF0000"/>
                </a:solidFill>
                <a:latin typeface="AR DARLING" pitchFamily="2" charset="0"/>
              </a:rPr>
              <a:t>El </a:t>
            </a:r>
            <a:r>
              <a:rPr lang="fr-FR" sz="6600" dirty="0" err="1">
                <a:solidFill>
                  <a:srgbClr val="FF0000"/>
                </a:solidFill>
                <a:latin typeface="AR DARLING" pitchFamily="2" charset="0"/>
              </a:rPr>
              <a:t>padre</a:t>
            </a:r>
            <a:endParaRPr lang="fr-FR" sz="6600" dirty="0">
              <a:solidFill>
                <a:srgbClr val="FF000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4767" y="736828"/>
            <a:ext cx="9144000" cy="23876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La mère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807968" y="5013176"/>
            <a:ext cx="48600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600" dirty="0">
                <a:solidFill>
                  <a:srgbClr val="FF0000"/>
                </a:solidFill>
                <a:latin typeface="AR DARLING" pitchFamily="2" charset="0"/>
              </a:rPr>
              <a:t>La </a:t>
            </a:r>
            <a:r>
              <a:rPr lang="fr-FR" sz="6600" dirty="0" err="1">
                <a:solidFill>
                  <a:srgbClr val="FF0000"/>
                </a:solidFill>
                <a:latin typeface="AR DARLING" pitchFamily="2" charset="0"/>
              </a:rPr>
              <a:t>madre</a:t>
            </a:r>
            <a:endParaRPr lang="fr-FR" sz="6600" dirty="0">
              <a:solidFill>
                <a:srgbClr val="FF000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48853" y="2235200"/>
            <a:ext cx="9144000" cy="2387600"/>
          </a:xfrm>
        </p:spPr>
        <p:txBody>
          <a:bodyPr>
            <a:normAutofit/>
          </a:bodyPr>
          <a:lstStyle/>
          <a:p>
            <a:r>
              <a:rPr lang="fr-FR" sz="6600" dirty="0">
                <a:latin typeface="Comic Sans MS" pitchFamily="66" charset="0"/>
              </a:rPr>
              <a:t>Le grand-père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511824" y="1484785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solidFill>
                  <a:srgbClr val="FF0000"/>
                </a:solidFill>
                <a:latin typeface="AR DARLING" pitchFamily="2" charset="0"/>
              </a:rPr>
              <a:t>El </a:t>
            </a:r>
            <a:r>
              <a:rPr lang="fr-FR" sz="6000" dirty="0" err="1">
                <a:solidFill>
                  <a:srgbClr val="FF0000"/>
                </a:solidFill>
                <a:latin typeface="AR DARLING" pitchFamily="2" charset="0"/>
              </a:rPr>
              <a:t>abuelo</a:t>
            </a:r>
            <a:endParaRPr lang="fr-FR" sz="6000" dirty="0">
              <a:solidFill>
                <a:srgbClr val="FF000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600" dirty="0">
                <a:latin typeface="Comic Sans MS" pitchFamily="66" charset="0"/>
              </a:rPr>
              <a:t>La tante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991544" y="3923677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200" dirty="0">
                <a:solidFill>
                  <a:srgbClr val="FF0000"/>
                </a:solidFill>
                <a:latin typeface="AR DARLING" pitchFamily="2" charset="0"/>
              </a:rPr>
              <a:t>La </a:t>
            </a:r>
            <a:r>
              <a:rPr lang="fr-FR" sz="7200" dirty="0" err="1">
                <a:solidFill>
                  <a:srgbClr val="FF0000"/>
                </a:solidFill>
                <a:latin typeface="AR DARLING" pitchFamily="2" charset="0"/>
              </a:rPr>
              <a:t>tía</a:t>
            </a:r>
            <a:endParaRPr lang="fr-FR" sz="7200" dirty="0">
              <a:solidFill>
                <a:srgbClr val="FF000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600" dirty="0">
                <a:latin typeface="Comic Sans MS" pitchFamily="66" charset="0"/>
              </a:rPr>
              <a:t>Le neveu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895600" y="3886200"/>
            <a:ext cx="6400800" cy="910952"/>
          </a:xfrm>
        </p:spPr>
        <p:txBody>
          <a:bodyPr>
            <a:noAutofit/>
          </a:bodyPr>
          <a:lstStyle/>
          <a:p>
            <a:r>
              <a:rPr lang="fr-FR" sz="6600" dirty="0">
                <a:solidFill>
                  <a:srgbClr val="FF0000"/>
                </a:solidFill>
                <a:latin typeface="AR DARLING" pitchFamily="2" charset="0"/>
              </a:rPr>
              <a:t>El </a:t>
            </a:r>
            <a:r>
              <a:rPr lang="fr-FR" sz="6600" dirty="0" err="1">
                <a:solidFill>
                  <a:srgbClr val="FF0000"/>
                </a:solidFill>
                <a:latin typeface="AR DARLING" pitchFamily="2" charset="0"/>
              </a:rPr>
              <a:t>sobrino</a:t>
            </a:r>
            <a:endParaRPr lang="fr-FR" sz="6600" dirty="0">
              <a:solidFill>
                <a:srgbClr val="FF0000"/>
              </a:solidFill>
              <a:latin typeface="AR DARLING" pitchFamily="2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</TotalTime>
  <Words>606</Words>
  <Application>Microsoft Office PowerPoint</Application>
  <PresentationFormat>Grand écran</PresentationFormat>
  <Paragraphs>139</Paragraphs>
  <Slides>28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45" baseType="lpstr">
      <vt:lpstr>Arial</vt:lpstr>
      <vt:lpstr>Matura MT Script Capitals</vt:lpstr>
      <vt:lpstr>Magic School One</vt:lpstr>
      <vt:lpstr>AR DARLING</vt:lpstr>
      <vt:lpstr>AR BLANCA</vt:lpstr>
      <vt:lpstr>MV Boli</vt:lpstr>
      <vt:lpstr>Bradley Hand ITC</vt:lpstr>
      <vt:lpstr>Calibri</vt:lpstr>
      <vt:lpstr>Georgia Pro Black</vt:lpstr>
      <vt:lpstr>Ink Free</vt:lpstr>
      <vt:lpstr>1942 report</vt:lpstr>
      <vt:lpstr>Century Gothic</vt:lpstr>
      <vt:lpstr>Kristen ITC</vt:lpstr>
      <vt:lpstr>Calibri Light</vt:lpstr>
      <vt:lpstr>AR CENA</vt:lpstr>
      <vt:lpstr>Comic Sans MS</vt:lpstr>
      <vt:lpstr>Thème Office</vt:lpstr>
      <vt:lpstr>Présentation PowerPoint</vt:lpstr>
      <vt:lpstr>Présentation PowerPoint</vt:lpstr>
      <vt:lpstr>Présentation PowerPoint</vt:lpstr>
      <vt:lpstr>La familia</vt:lpstr>
      <vt:lpstr>Le père</vt:lpstr>
      <vt:lpstr>La mère</vt:lpstr>
      <vt:lpstr>Le grand-père</vt:lpstr>
      <vt:lpstr>La tante</vt:lpstr>
      <vt:lpstr>Le neveu</vt:lpstr>
      <vt:lpstr>Les petits enfants</vt:lpstr>
      <vt:lpstr>La femme</vt:lpstr>
      <vt:lpstr>Les enfants</vt:lpstr>
      <vt:lpstr>La sœur </vt:lpstr>
      <vt:lpstr>Le cousin</vt:lpstr>
      <vt:lpstr>Les parents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Aline Charlette</dc:creator>
  <cp:lastModifiedBy>Aline Charlette</cp:lastModifiedBy>
  <cp:revision>49</cp:revision>
  <dcterms:created xsi:type="dcterms:W3CDTF">2017-01-26T10:37:59Z</dcterms:created>
  <dcterms:modified xsi:type="dcterms:W3CDTF">2019-11-05T08:09:33Z</dcterms:modified>
</cp:coreProperties>
</file>