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AR CENA" panose="02000000000000000000" pitchFamily="2" charset="0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Bradley Hand ITC" panose="03070402050302030203" pitchFamily="66" charset="0"/>
      <p:regular r:id="rId1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CCFF"/>
    <a:srgbClr val="FF33CC"/>
    <a:srgbClr val="66FF66"/>
    <a:srgbClr val="CCCC00"/>
    <a:srgbClr val="CC9900"/>
    <a:srgbClr val="FF9933"/>
    <a:srgbClr val="66FFCC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DAA616-627A-4AE1-8386-93788B60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FC17B8-ED5D-4E66-BB11-4D5B676E1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R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1D5A4A-7086-4FE8-95D5-6298C17B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B4D20E-A797-4D65-BA33-7803BD1F3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121B08-FAD9-4D5C-BB6A-21C71A7D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36379634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C8BA5-E85A-4C3B-B662-D8315EB7D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D6EF08-027D-47BA-9CFB-5914AC94A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2088A3-598A-48F3-9B75-19B95C74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3AB1CB-F14C-426F-B256-B1F6002DD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AA39A8-AA30-498F-93EC-1E9C3FEA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40221972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4FC2BF0-4D23-4D76-B419-F938C138EF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F046D1-BC68-44E0-8C85-5ACCD7A61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A8681A-53D2-40CA-9E3E-53229B421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C48CB4-E73D-42EA-AF69-AA13F726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6FB9CC-612E-4C57-BFB0-78338807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04594095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CFF5DF-F948-42B2-BC9D-FC281506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E06ED-69EF-4816-92A4-DC4D90C22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107016-D7C7-4836-A953-F28A247B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8EED99-9EAD-4BB7-926F-635F4BF06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65B6B0-B25D-469E-B7C5-D4146EDA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32155170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43459D-495F-4868-B89E-FE1FF0860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C0843C-77A1-43C2-A818-044D0DE19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7FE9AE-879E-41EB-9B99-9E6B227F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EEEC2B-4AA2-4B9C-BA0B-98A93CE67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07BAA0-BAF2-4A79-A24F-797ED074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741272064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FF1C41-0F4A-4860-8B6D-75813380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286BBD-37E3-4FA8-A326-E58430121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DA57BA-B632-4746-AA9C-6778226AB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E295D6-1401-47D3-AC71-97846E97A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45B34D-2577-4241-A61A-5CB2A601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5B9DA3-F96E-4757-8EA6-628736A2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07984710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0FBDA4-4C87-4318-AF90-3896170B7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7B3771-93E9-4095-A0CA-98867E27B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A939B0-DD5D-47E0-A53D-36B72CEBA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583B3B-7615-40D3-85BF-A456B6282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C81F677-CDA1-446E-9659-39979ADB2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7052FEF-76D0-40BA-937C-1DE7A4E2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DF373EC-1F00-471B-A378-D21E167D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5AA8B26-A9A4-4FA0-A9B2-3EDA32E5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756929105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441C32-0047-4A76-91BA-A12189DD2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D8647A-CAF6-465D-88CC-BC56A569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FEB114-5AED-4EC9-BE4D-A3B0A9C9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D5F735-2C8C-4618-879B-35AAFCDE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27521253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6323CA-F1BA-4E81-8CBE-C51CF61A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FA2609B-E9B3-4159-AD5A-27755694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D29393-C6E7-4E00-B606-93E9F9E5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09127987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C587C-0855-412D-A4AA-FC64F90C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0B3F84-DC9D-4CE3-A079-016EBFA28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08F49A-19D6-4E4C-AE31-3D6D98768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4B9A99-3BF1-4F25-9168-8503A4EE7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9E7331-769A-466C-88DC-0A2B468F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8DA869-6D0A-4B48-8B41-10AC6452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59002300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EA1D5-8759-4A76-97BA-4D788FA6F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1724E0C-D656-412C-A809-481566CB7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R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D850CC-D226-485A-ACC7-689C38931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5C904C-D3BE-428B-9CF0-EAB04698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F666B4-8549-482D-8D0E-E40927389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D46D1C-485D-46BE-A0E3-9A52E366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122727672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14F9AD-6950-41AF-9B18-CCFB4F2D8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91E7F5-761C-4340-A094-5A9CAC822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3DA4BC-8A94-43FB-A7A9-675B4322A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E94BE-A547-4A5C-B4C9-43EE741A0CAA}" type="datetimeFigureOut">
              <a:rPr lang="fr-RE" smtClean="0"/>
              <a:t>15/11/2017</a:t>
            </a:fld>
            <a:endParaRPr lang="fr-R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887758-3662-4DAA-B78E-1EFDB3547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R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FDA114-D037-4E9A-89F8-A9F4300A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91CED-FE63-4499-BD42-BC1E44688A5E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94672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2.mp4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9E93BC6-37C5-4F88-961E-62D61B2BB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" r="1293" b="2832"/>
          <a:stretch/>
        </p:blipFill>
        <p:spPr>
          <a:xfrm>
            <a:off x="107052" y="212034"/>
            <a:ext cx="11977895" cy="6188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B5ED70-3267-4ECA-816B-3C0824371B1F}"/>
              </a:ext>
            </a:extLst>
          </p:cNvPr>
          <p:cNvSpPr/>
          <p:nvPr/>
        </p:nvSpPr>
        <p:spPr>
          <a:xfrm>
            <a:off x="107052" y="212033"/>
            <a:ext cx="4001122" cy="20275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688EC3-C9EE-4CAA-A3D6-8D0773FA85D5}"/>
              </a:ext>
            </a:extLst>
          </p:cNvPr>
          <p:cNvSpPr/>
          <p:nvPr/>
        </p:nvSpPr>
        <p:spPr>
          <a:xfrm>
            <a:off x="107043" y="2239615"/>
            <a:ext cx="3988393" cy="214640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F1DB3D-249C-4784-81B7-486CAEAEC04F}"/>
              </a:ext>
            </a:extLst>
          </p:cNvPr>
          <p:cNvSpPr/>
          <p:nvPr/>
        </p:nvSpPr>
        <p:spPr>
          <a:xfrm>
            <a:off x="107049" y="4359965"/>
            <a:ext cx="3975652" cy="2040835"/>
          </a:xfrm>
          <a:prstGeom prst="rect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53AC3F-BA88-496E-AF72-7264921F1F81}"/>
              </a:ext>
            </a:extLst>
          </p:cNvPr>
          <p:cNvSpPr/>
          <p:nvPr/>
        </p:nvSpPr>
        <p:spPr>
          <a:xfrm>
            <a:off x="4108168" y="4359965"/>
            <a:ext cx="4001121" cy="2027581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1F0047-E87A-467F-B890-A428151C31BA}"/>
              </a:ext>
            </a:extLst>
          </p:cNvPr>
          <p:cNvSpPr/>
          <p:nvPr/>
        </p:nvSpPr>
        <p:spPr>
          <a:xfrm>
            <a:off x="6108728" y="675001"/>
            <a:ext cx="3248167" cy="23506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FD1D5E-A190-4233-A99E-2AE9DE867798}"/>
              </a:ext>
            </a:extLst>
          </p:cNvPr>
          <p:cNvSpPr/>
          <p:nvPr/>
        </p:nvSpPr>
        <p:spPr>
          <a:xfrm>
            <a:off x="8083826" y="4359965"/>
            <a:ext cx="3975651" cy="2027581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8F5D81-0D79-4BBC-99C3-E3545FC2030D}"/>
              </a:ext>
            </a:extLst>
          </p:cNvPr>
          <p:cNvSpPr/>
          <p:nvPr/>
        </p:nvSpPr>
        <p:spPr>
          <a:xfrm>
            <a:off x="8096548" y="198780"/>
            <a:ext cx="3962929" cy="2092953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B38487-B5C9-4EB2-9D1E-C56589283060}"/>
              </a:ext>
            </a:extLst>
          </p:cNvPr>
          <p:cNvSpPr/>
          <p:nvPr/>
        </p:nvSpPr>
        <p:spPr>
          <a:xfrm>
            <a:off x="8083822" y="2265674"/>
            <a:ext cx="3975645" cy="2120350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EC45D6-B060-4011-938D-F00A3517C9F3}"/>
              </a:ext>
            </a:extLst>
          </p:cNvPr>
          <p:cNvSpPr/>
          <p:nvPr/>
        </p:nvSpPr>
        <p:spPr>
          <a:xfrm>
            <a:off x="4120901" y="224837"/>
            <a:ext cx="3975654" cy="202758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A2A8C-D4E8-4DCA-9F0E-7F7C54DF531B}"/>
              </a:ext>
            </a:extLst>
          </p:cNvPr>
          <p:cNvSpPr/>
          <p:nvPr/>
        </p:nvSpPr>
        <p:spPr>
          <a:xfrm>
            <a:off x="4108169" y="2239615"/>
            <a:ext cx="3975652" cy="2120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611139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3" grpId="0" animBg="1"/>
      <p:bldP spid="5" grpId="0" animBg="1"/>
      <p:bldP spid="8" grpId="0" animBg="1"/>
      <p:bldP spid="4" grpId="0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BAE7CD-512E-458C-81EB-8C6B9099C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2" y="423081"/>
            <a:ext cx="11661158" cy="6018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Vague 3">
            <a:extLst>
              <a:ext uri="{FF2B5EF4-FFF2-40B4-BE49-F238E27FC236}">
                <a16:creationId xmlns:a16="http://schemas.microsoft.com/office/drawing/2014/main" id="{0F758DE0-92A1-4E25-8A73-6281AAF69663}"/>
              </a:ext>
            </a:extLst>
          </p:cNvPr>
          <p:cNvSpPr/>
          <p:nvPr/>
        </p:nvSpPr>
        <p:spPr>
          <a:xfrm>
            <a:off x="3603009" y="4872251"/>
            <a:ext cx="7710985" cy="1364776"/>
          </a:xfrm>
          <a:prstGeom prst="wave">
            <a:avLst/>
          </a:prstGeom>
          <a:solidFill>
            <a:srgbClr val="CCCC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AR CENA" panose="02000000000000000000" pitchFamily="2" charset="0"/>
              </a:rPr>
              <a:t>¿</a:t>
            </a:r>
            <a:r>
              <a:rPr lang="fr-FR" sz="4000" dirty="0" err="1">
                <a:solidFill>
                  <a:schemeClr val="tx1"/>
                </a:solidFill>
                <a:latin typeface="AR CENA" panose="02000000000000000000" pitchFamily="2" charset="0"/>
              </a:rPr>
              <a:t>Qué</a:t>
            </a:r>
            <a:r>
              <a:rPr lang="fr-FR" sz="4000" dirty="0">
                <a:solidFill>
                  <a:schemeClr val="tx1"/>
                </a:solidFill>
                <a:latin typeface="AR CENA" panose="02000000000000000000" pitchFamily="2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 CENA" panose="02000000000000000000" pitchFamily="2" charset="0"/>
              </a:rPr>
              <a:t>relación</a:t>
            </a:r>
            <a:r>
              <a:rPr lang="fr-FR" sz="4000" dirty="0">
                <a:solidFill>
                  <a:schemeClr val="tx1"/>
                </a:solidFill>
                <a:latin typeface="AR CENA" panose="02000000000000000000" pitchFamily="2" charset="0"/>
              </a:rPr>
              <a:t> con el 21 de </a:t>
            </a:r>
            <a:r>
              <a:rPr lang="fr-FR" sz="4000" dirty="0" err="1">
                <a:solidFill>
                  <a:schemeClr val="tx1"/>
                </a:solidFill>
                <a:latin typeface="AR CENA" panose="02000000000000000000" pitchFamily="2" charset="0"/>
              </a:rPr>
              <a:t>noviembre</a:t>
            </a:r>
            <a:r>
              <a:rPr lang="fr-FR" sz="4000" dirty="0">
                <a:solidFill>
                  <a:schemeClr val="tx1"/>
                </a:solidFill>
                <a:latin typeface="AR CENA" panose="02000000000000000000" pitchFamily="2" charset="0"/>
              </a:rPr>
              <a:t>?</a:t>
            </a:r>
            <a:endParaRPr lang="fr-RE" sz="40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28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6AE19E-8338-4D10-BD11-90CFEAD1E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15" y="290015"/>
            <a:ext cx="6277970" cy="6277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1D494EC-BDCB-499B-911F-6CCB6E438EB9}"/>
              </a:ext>
            </a:extLst>
          </p:cNvPr>
          <p:cNvSpPr/>
          <p:nvPr/>
        </p:nvSpPr>
        <p:spPr>
          <a:xfrm>
            <a:off x="122830" y="436728"/>
            <a:ext cx="4135271" cy="348017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FBE526-DFB4-4132-9EDE-EC1B8211328C}"/>
              </a:ext>
            </a:extLst>
          </p:cNvPr>
          <p:cNvSpPr txBox="1"/>
          <p:nvPr/>
        </p:nvSpPr>
        <p:spPr>
          <a:xfrm>
            <a:off x="395785" y="641444"/>
            <a:ext cx="3466531" cy="304698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/>
              <a:t>En 1996, la Asamblea General proclamó el 21 de noviembre Día Mundial de la Televisión, una fecha que conmemora además la celebración del Primer Foro Mundial de la televisión.</a:t>
            </a:r>
            <a:endParaRPr lang="fr-RE" sz="240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BD1A13C-A7A3-4C6B-9703-54F9649B6488}"/>
              </a:ext>
            </a:extLst>
          </p:cNvPr>
          <p:cNvSpPr/>
          <p:nvPr/>
        </p:nvSpPr>
        <p:spPr>
          <a:xfrm>
            <a:off x="9457899" y="436728"/>
            <a:ext cx="2338316" cy="2306472"/>
          </a:xfrm>
          <a:prstGeom prst="ellips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Cuándo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se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inventó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la primera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tele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?</a:t>
            </a:r>
            <a:endParaRPr lang="fr-RE" sz="2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88534C7-3C3A-4DA4-8295-470D81827511}"/>
              </a:ext>
            </a:extLst>
          </p:cNvPr>
          <p:cNvSpPr/>
          <p:nvPr/>
        </p:nvSpPr>
        <p:spPr>
          <a:xfrm rot="1061549">
            <a:off x="8492854" y="2906521"/>
            <a:ext cx="3193576" cy="740516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  <a:latin typeface="Comic Sans MS" panose="030F0702030302020204" pitchFamily="66" charset="0"/>
              </a:rPr>
              <a:t>En 1926 por el escocés John </a:t>
            </a:r>
            <a:r>
              <a:rPr lang="es-CO" dirty="0" err="1">
                <a:solidFill>
                  <a:schemeClr val="tx1"/>
                </a:solidFill>
                <a:latin typeface="Comic Sans MS" panose="030F0702030302020204" pitchFamily="66" charset="0"/>
              </a:rPr>
              <a:t>Logie</a:t>
            </a:r>
            <a:r>
              <a:rPr lang="es-CO" dirty="0">
                <a:solidFill>
                  <a:schemeClr val="tx1"/>
                </a:solidFill>
                <a:latin typeface="Comic Sans MS" panose="030F0702030302020204" pitchFamily="66" charset="0"/>
              </a:rPr>
              <a:t> Baird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D502E30-E2EA-428C-B38F-5D81C443F9E0}"/>
              </a:ext>
            </a:extLst>
          </p:cNvPr>
          <p:cNvSpPr/>
          <p:nvPr/>
        </p:nvSpPr>
        <p:spPr>
          <a:xfrm>
            <a:off x="395785" y="4220569"/>
            <a:ext cx="2338316" cy="2306472"/>
          </a:xfrm>
          <a:prstGeom prst="ellips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¿Y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Cuándo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apareció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en España?</a:t>
            </a:r>
            <a:endParaRPr lang="fr-RE" sz="2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6C35EAC-58CA-4035-95A0-34136FD3A479}"/>
              </a:ext>
            </a:extLst>
          </p:cNvPr>
          <p:cNvSpPr/>
          <p:nvPr/>
        </p:nvSpPr>
        <p:spPr>
          <a:xfrm rot="21122371">
            <a:off x="2225399" y="5405178"/>
            <a:ext cx="4475440" cy="815892"/>
          </a:xfrm>
          <a:prstGeom prst="round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  <a:latin typeface="Comic Sans MS" panose="030F0702030302020204" pitchFamily="66" charset="0"/>
              </a:rPr>
              <a:t>En 1956 comenzaron las primeras emisiones regulares en España.</a:t>
            </a:r>
          </a:p>
        </p:txBody>
      </p:sp>
    </p:spTree>
    <p:extLst>
      <p:ext uri="{BB962C8B-B14F-4D97-AF65-F5344CB8AC3E}">
        <p14:creationId xmlns:p14="http://schemas.microsoft.com/office/powerpoint/2010/main" val="30096437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familia española años 1950 television&quot;">
            <a:extLst>
              <a:ext uri="{FF2B5EF4-FFF2-40B4-BE49-F238E27FC236}">
                <a16:creationId xmlns:a16="http://schemas.microsoft.com/office/drawing/2014/main" id="{CD0006CB-9BFB-414F-B81D-34CFAF13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241">
            <a:off x="709683" y="692765"/>
            <a:ext cx="4549254" cy="372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television años cincuenta españa&quot;">
            <a:extLst>
              <a:ext uri="{FF2B5EF4-FFF2-40B4-BE49-F238E27FC236}">
                <a16:creationId xmlns:a16="http://schemas.microsoft.com/office/drawing/2014/main" id="{BB2DB706-B2F5-4AF4-A61B-7B7FEE57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60" y="600501"/>
            <a:ext cx="4126537" cy="30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television años cincuenta españa&quot;">
            <a:extLst>
              <a:ext uri="{FF2B5EF4-FFF2-40B4-BE49-F238E27FC236}">
                <a16:creationId xmlns:a16="http://schemas.microsoft.com/office/drawing/2014/main" id="{EE3E741B-1432-4C23-A02C-DFC4677E6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r="24647"/>
          <a:stretch/>
        </p:blipFill>
        <p:spPr bwMode="auto">
          <a:xfrm>
            <a:off x="4913194" y="3527390"/>
            <a:ext cx="3029803" cy="2551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ague 1">
            <a:extLst>
              <a:ext uri="{FF2B5EF4-FFF2-40B4-BE49-F238E27FC236}">
                <a16:creationId xmlns:a16="http://schemas.microsoft.com/office/drawing/2014/main" id="{6616A59F-14A2-4CCE-8AC4-15D52BA2F517}"/>
              </a:ext>
            </a:extLst>
          </p:cNvPr>
          <p:cNvSpPr/>
          <p:nvPr/>
        </p:nvSpPr>
        <p:spPr>
          <a:xfrm>
            <a:off x="163773" y="4968456"/>
            <a:ext cx="4462818" cy="1213980"/>
          </a:xfrm>
          <a:prstGeom prst="wave">
            <a:avLst/>
          </a:prstGeom>
          <a:solidFill>
            <a:srgbClr val="CCCC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tx1"/>
                </a:solidFill>
                <a:latin typeface="AR CENA" panose="02000000000000000000" pitchFamily="2" charset="0"/>
              </a:rPr>
              <a:t>Pero</a:t>
            </a:r>
            <a:r>
              <a:rPr lang="fr-FR" sz="2000" dirty="0">
                <a:solidFill>
                  <a:schemeClr val="tx1"/>
                </a:solidFill>
                <a:latin typeface="AR CENA" panose="02000000000000000000" pitchFamily="2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 CENA" panose="02000000000000000000" pitchFamily="2" charset="0"/>
              </a:rPr>
              <a:t>era</a:t>
            </a:r>
            <a:r>
              <a:rPr lang="fr-FR" sz="2000" dirty="0">
                <a:solidFill>
                  <a:schemeClr val="tx1"/>
                </a:solidFill>
                <a:latin typeface="AR CENA" panose="02000000000000000000" pitchFamily="2" charset="0"/>
              </a:rPr>
              <a:t> un </a:t>
            </a:r>
            <a:r>
              <a:rPr lang="fr-FR" sz="2000" dirty="0" err="1">
                <a:solidFill>
                  <a:schemeClr val="tx1"/>
                </a:solidFill>
                <a:latin typeface="AR CENA" panose="02000000000000000000" pitchFamily="2" charset="0"/>
              </a:rPr>
              <a:t>producto</a:t>
            </a:r>
            <a:r>
              <a:rPr lang="fr-FR" sz="2000" dirty="0">
                <a:solidFill>
                  <a:schemeClr val="tx1"/>
                </a:solidFill>
                <a:latin typeface="AR CENA" panose="02000000000000000000" pitchFamily="2" charset="0"/>
              </a:rPr>
              <a:t> de </a:t>
            </a:r>
            <a:r>
              <a:rPr lang="fr-FR" sz="2000" dirty="0" err="1">
                <a:solidFill>
                  <a:schemeClr val="tx1"/>
                </a:solidFill>
                <a:latin typeface="AR CENA" panose="02000000000000000000" pitchFamily="2" charset="0"/>
              </a:rPr>
              <a:t>lujo</a:t>
            </a:r>
            <a:r>
              <a:rPr lang="fr-FR" sz="2000" dirty="0">
                <a:solidFill>
                  <a:schemeClr val="tx1"/>
                </a:solidFill>
                <a:latin typeface="AR CENA" panose="02000000000000000000" pitchFamily="2" charset="0"/>
              </a:rPr>
              <a:t> y </a:t>
            </a:r>
            <a:r>
              <a:rPr lang="fr-FR" sz="2000" dirty="0" err="1">
                <a:solidFill>
                  <a:schemeClr val="tx1"/>
                </a:solidFill>
                <a:latin typeface="AR CENA" panose="02000000000000000000" pitchFamily="2" charset="0"/>
              </a:rPr>
              <a:t>todas</a:t>
            </a:r>
            <a:r>
              <a:rPr lang="fr-FR" sz="2000" dirty="0">
                <a:solidFill>
                  <a:schemeClr val="tx1"/>
                </a:solidFill>
                <a:latin typeface="AR CENA" panose="02000000000000000000" pitchFamily="2" charset="0"/>
              </a:rPr>
              <a:t> las familias no </a:t>
            </a:r>
            <a:r>
              <a:rPr lang="fr-FR" sz="2000" dirty="0" err="1">
                <a:solidFill>
                  <a:schemeClr val="tx1"/>
                </a:solidFill>
                <a:latin typeface="AR CENA" panose="02000000000000000000" pitchFamily="2" charset="0"/>
              </a:rPr>
              <a:t>poseían</a:t>
            </a:r>
            <a:r>
              <a:rPr lang="fr-FR" sz="2000" dirty="0">
                <a:solidFill>
                  <a:schemeClr val="tx1"/>
                </a:solidFill>
                <a:latin typeface="AR CENA" panose="02000000000000000000" pitchFamily="2" charset="0"/>
              </a:rPr>
              <a:t> un </a:t>
            </a:r>
            <a:r>
              <a:rPr lang="fr-FR" sz="2000" dirty="0" err="1">
                <a:solidFill>
                  <a:schemeClr val="tx1"/>
                </a:solidFill>
                <a:latin typeface="AR CENA" panose="02000000000000000000" pitchFamily="2" charset="0"/>
              </a:rPr>
              <a:t>televisor</a:t>
            </a:r>
            <a:r>
              <a:rPr lang="fr-FR" sz="2000" dirty="0">
                <a:solidFill>
                  <a:schemeClr val="tx1"/>
                </a:solidFill>
                <a:latin typeface="AR CENA" panose="02000000000000000000" pitchFamily="2" charset="0"/>
              </a:rPr>
              <a:t>.</a:t>
            </a:r>
            <a:endParaRPr lang="fr-RE" sz="20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pic>
        <p:nvPicPr>
          <p:cNvPr id="3" name="La tele de los ricos">
            <a:hlinkClick r:id="" action="ppaction://media"/>
            <a:extLst>
              <a:ext uri="{FF2B5EF4-FFF2-40B4-BE49-F238E27FC236}">
                <a16:creationId xmlns:a16="http://schemas.microsoft.com/office/drawing/2014/main" id="{97FF43EA-181F-4231-8D5E-2A34117E0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01320" y="973981"/>
            <a:ext cx="8134350" cy="4572000"/>
          </a:xfrm>
          <a:prstGeom prst="rect">
            <a:avLst/>
          </a:prstGeom>
        </p:spPr>
      </p:pic>
      <p:pic>
        <p:nvPicPr>
          <p:cNvPr id="4" name="Pub Tele">
            <a:hlinkClick r:id="" action="ppaction://media"/>
            <a:extLst>
              <a:ext uri="{FF2B5EF4-FFF2-40B4-BE49-F238E27FC236}">
                <a16:creationId xmlns:a16="http://schemas.microsoft.com/office/drawing/2014/main" id="{94AF3CF2-F2D9-41DD-AFF1-ACA990677B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01320" y="1003446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6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8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68B8FD0-6910-421E-84AA-B4A21D6C1437}"/>
              </a:ext>
            </a:extLst>
          </p:cNvPr>
          <p:cNvSpPr/>
          <p:nvPr/>
        </p:nvSpPr>
        <p:spPr>
          <a:xfrm>
            <a:off x="3480179" y="286603"/>
            <a:ext cx="5199797" cy="928048"/>
          </a:xfrm>
          <a:prstGeom prst="roundRect">
            <a:avLst/>
          </a:prstGeom>
          <a:solidFill>
            <a:srgbClr val="FF33CC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AR CENA" panose="02000000000000000000" pitchFamily="2" charset="0"/>
              </a:rPr>
              <a:t>¿</a:t>
            </a:r>
            <a:r>
              <a:rPr lang="fr-FR" sz="3200" dirty="0" err="1">
                <a:solidFill>
                  <a:schemeClr val="tx1"/>
                </a:solidFill>
                <a:latin typeface="AR CENA" panose="02000000000000000000" pitchFamily="2" charset="0"/>
              </a:rPr>
              <a:t>Noción</a:t>
            </a:r>
            <a:r>
              <a:rPr lang="fr-FR" sz="3200" dirty="0">
                <a:solidFill>
                  <a:schemeClr val="tx1"/>
                </a:solidFill>
                <a:latin typeface="AR CENA" panose="02000000000000000000" pitchFamily="2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AR CENA" panose="02000000000000000000" pitchFamily="2" charset="0"/>
              </a:rPr>
              <a:t>del</a:t>
            </a:r>
            <a:r>
              <a:rPr lang="fr-FR" sz="3200" dirty="0">
                <a:solidFill>
                  <a:schemeClr val="tx1"/>
                </a:solidFill>
                <a:latin typeface="AR CENA" panose="02000000000000000000" pitchFamily="2" charset="0"/>
              </a:rPr>
              <a:t> BAC?</a:t>
            </a:r>
            <a:endParaRPr lang="fr-RE" sz="32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pic>
        <p:nvPicPr>
          <p:cNvPr id="2050" name="Picture 2" descr="Résultat de recherche d'images pour &quot;television  progreso&quot;">
            <a:extLst>
              <a:ext uri="{FF2B5EF4-FFF2-40B4-BE49-F238E27FC236}">
                <a16:creationId xmlns:a16="http://schemas.microsoft.com/office/drawing/2014/main" id="{72097C64-0D14-4C06-B948-DA00D863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23" y="1422433"/>
            <a:ext cx="6380630" cy="4168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921ACD-5979-4D75-B1E9-DFAF13D2B30F}"/>
              </a:ext>
            </a:extLst>
          </p:cNvPr>
          <p:cNvSpPr/>
          <p:nvPr/>
        </p:nvSpPr>
        <p:spPr>
          <a:xfrm>
            <a:off x="3589361" y="2975212"/>
            <a:ext cx="2142698" cy="72151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 DE</a:t>
            </a:r>
            <a:endParaRPr lang="fr-RE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Image associée">
            <a:extLst>
              <a:ext uri="{FF2B5EF4-FFF2-40B4-BE49-F238E27FC236}">
                <a16:creationId xmlns:a16="http://schemas.microsoft.com/office/drawing/2014/main" id="{BA4A41F6-AC12-4C76-93CB-9C2A86601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941">
            <a:off x="8202304" y="3230135"/>
            <a:ext cx="3523113" cy="2733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uble vague 3">
            <a:extLst>
              <a:ext uri="{FF2B5EF4-FFF2-40B4-BE49-F238E27FC236}">
                <a16:creationId xmlns:a16="http://schemas.microsoft.com/office/drawing/2014/main" id="{1CB79CA1-A92B-478F-A1E2-65FD85E5385D}"/>
              </a:ext>
            </a:extLst>
          </p:cNvPr>
          <p:cNvSpPr/>
          <p:nvPr/>
        </p:nvSpPr>
        <p:spPr>
          <a:xfrm>
            <a:off x="8679976" y="1924334"/>
            <a:ext cx="3179928" cy="900753"/>
          </a:xfrm>
          <a:prstGeom prst="doubleWave">
            <a:avLst/>
          </a:prstGeom>
          <a:solidFill>
            <a:srgbClr val="66FF66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AR CENA" panose="02000000000000000000" pitchFamily="2" charset="0"/>
              </a:rPr>
              <a:t>Otra </a:t>
            </a:r>
            <a:r>
              <a:rPr lang="fr-FR" sz="2800" dirty="0" err="1">
                <a:solidFill>
                  <a:schemeClr val="tx1"/>
                </a:solidFill>
                <a:latin typeface="AR CENA" panose="02000000000000000000" pitchFamily="2" charset="0"/>
              </a:rPr>
              <a:t>revolución</a:t>
            </a:r>
            <a:r>
              <a:rPr lang="fr-FR" sz="2800" dirty="0">
                <a:solidFill>
                  <a:schemeClr val="tx1"/>
                </a:solidFill>
                <a:latin typeface="AR CENA" panose="02000000000000000000" pitchFamily="2" charset="0"/>
              </a:rPr>
              <a:t>…</a:t>
            </a:r>
            <a:endParaRPr lang="fr-RE" sz="28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D62D4-A1BE-4EC2-845A-F2F5924CD3C5}"/>
              </a:ext>
            </a:extLst>
          </p:cNvPr>
          <p:cNvSpPr/>
          <p:nvPr/>
        </p:nvSpPr>
        <p:spPr>
          <a:xfrm>
            <a:off x="1986891" y="5838369"/>
            <a:ext cx="6096000" cy="83099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En 1975 comienzan a regularizarse las emisiones en color</a:t>
            </a:r>
            <a:endParaRPr lang="fr-R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F07A308-C4FB-4B71-9B49-36C46EE9A9A6}"/>
              </a:ext>
            </a:extLst>
          </p:cNvPr>
          <p:cNvSpPr/>
          <p:nvPr/>
        </p:nvSpPr>
        <p:spPr>
          <a:xfrm>
            <a:off x="150125" y="382137"/>
            <a:ext cx="3179928" cy="2593075"/>
          </a:xfrm>
          <a:prstGeom prst="ellipse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La </a:t>
            </a:r>
            <a:r>
              <a:rPr lang="fr-FR" sz="2400" b="1" dirty="0" err="1">
                <a:solidFill>
                  <a:schemeClr val="tx1"/>
                </a:solidFill>
              </a:rPr>
              <a:t>aparición</a:t>
            </a:r>
            <a:r>
              <a:rPr lang="fr-FR" sz="2400" b="1" dirty="0">
                <a:solidFill>
                  <a:schemeClr val="tx1"/>
                </a:solidFill>
              </a:rPr>
              <a:t> de la </a:t>
            </a:r>
            <a:r>
              <a:rPr lang="fr-FR" sz="2400" b="1" dirty="0" err="1">
                <a:solidFill>
                  <a:schemeClr val="tx1"/>
                </a:solidFill>
              </a:rPr>
              <a:t>tele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dirty="0" err="1">
                <a:solidFill>
                  <a:schemeClr val="tx1"/>
                </a:solidFill>
              </a:rPr>
              <a:t>produjo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dirty="0" err="1">
                <a:solidFill>
                  <a:schemeClr val="tx1"/>
                </a:solidFill>
              </a:rPr>
              <a:t>cambios</a:t>
            </a:r>
            <a:r>
              <a:rPr lang="fr-FR" sz="2400" b="1" dirty="0">
                <a:solidFill>
                  <a:schemeClr val="tx1"/>
                </a:solidFill>
              </a:rPr>
              <a:t> importantes en la </a:t>
            </a:r>
            <a:r>
              <a:rPr lang="fr-FR" sz="2400" b="1" dirty="0" err="1">
                <a:solidFill>
                  <a:schemeClr val="tx1"/>
                </a:solidFill>
              </a:rPr>
              <a:t>sociedad</a:t>
            </a:r>
            <a:r>
              <a:rPr lang="fr-FR" sz="2400" b="1" dirty="0">
                <a:solidFill>
                  <a:schemeClr val="tx1"/>
                </a:solidFill>
              </a:rPr>
              <a:t> </a:t>
            </a:r>
            <a:r>
              <a:rPr lang="fr-FR" sz="2400" b="1" dirty="0" err="1">
                <a:solidFill>
                  <a:schemeClr val="tx1"/>
                </a:solidFill>
              </a:rPr>
              <a:t>española</a:t>
            </a:r>
            <a:r>
              <a:rPr lang="fr-FR" sz="2400" b="1" dirty="0">
                <a:solidFill>
                  <a:schemeClr val="tx1"/>
                </a:solidFill>
              </a:rPr>
              <a:t>.</a:t>
            </a:r>
            <a:endParaRPr lang="fr-RE" sz="2400" b="1" dirty="0">
              <a:solidFill>
                <a:schemeClr val="tx1"/>
              </a:solidFill>
            </a:endParaRPr>
          </a:p>
        </p:txBody>
      </p:sp>
      <p:pic>
        <p:nvPicPr>
          <p:cNvPr id="7" name="Extrait Vida y color">
            <a:hlinkClick r:id="" action="ppaction://media"/>
            <a:extLst>
              <a:ext uri="{FF2B5EF4-FFF2-40B4-BE49-F238E27FC236}">
                <a16:creationId xmlns:a16="http://schemas.microsoft.com/office/drawing/2014/main" id="{F693B491-1D99-4B55-AEF2-D4FF522395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9510" y="1410729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631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94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D7890-0C19-4743-B2C9-8C57F55E1C9E}"/>
              </a:ext>
            </a:extLst>
          </p:cNvPr>
          <p:cNvSpPr/>
          <p:nvPr/>
        </p:nvSpPr>
        <p:spPr>
          <a:xfrm>
            <a:off x="225287" y="459969"/>
            <a:ext cx="6096000" cy="376667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principal objetivo del Día Mundial de la Televisión se encuentra en fomentar una televisión cuya programación se oriente hacia:</a:t>
            </a:r>
            <a:endParaRPr lang="fr-RE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RE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fr-RE" sz="24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paz</a:t>
            </a:r>
            <a:r>
              <a:rPr lang="fr-RE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fr-RE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RE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</a:t>
            </a:r>
            <a:r>
              <a:rPr lang="fr-RE" sz="24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diálogo</a:t>
            </a:r>
            <a:r>
              <a:rPr lang="fr-RE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fr-RE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RE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fr-RE" sz="24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seguridad</a:t>
            </a:r>
            <a:r>
              <a:rPr lang="fr-RE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fr-RE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RE" sz="24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Intercambios</a:t>
            </a:r>
            <a:r>
              <a:rPr lang="fr-RE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culturales.</a:t>
            </a:r>
            <a:endParaRPr lang="fr-RE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RE" sz="24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fr-RE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RE" sz="24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económico</a:t>
            </a:r>
            <a:r>
              <a:rPr lang="fr-RE" sz="24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 social.</a:t>
            </a:r>
            <a:endParaRPr lang="fr-RE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ésultat de recherche d'images pour &quot;Dia mundial de la télévision&quot;">
            <a:extLst>
              <a:ext uri="{FF2B5EF4-FFF2-40B4-BE49-F238E27FC236}">
                <a16:creationId xmlns:a16="http://schemas.microsoft.com/office/drawing/2014/main" id="{382A14E6-978B-4F52-8CE2-1F94131EE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86" y="1948069"/>
            <a:ext cx="5993295" cy="3995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ABAE4-3663-433C-AF70-3B151F89DAFA}"/>
              </a:ext>
            </a:extLst>
          </p:cNvPr>
          <p:cNvSpPr/>
          <p:nvPr/>
        </p:nvSpPr>
        <p:spPr>
          <a:xfrm>
            <a:off x="516835" y="4651513"/>
            <a:ext cx="4465982" cy="1444487"/>
          </a:xfrm>
          <a:prstGeom prst="roundRect">
            <a:avLst/>
          </a:prstGeom>
          <a:solidFill>
            <a:srgbClr val="FF33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AR CENA" panose="02000000000000000000" pitchFamily="2" charset="0"/>
              </a:rPr>
              <a:t>Hay que </a:t>
            </a:r>
            <a:r>
              <a:rPr lang="fr-FR" sz="2800" dirty="0" err="1">
                <a:solidFill>
                  <a:schemeClr val="tx1"/>
                </a:solidFill>
                <a:latin typeface="AR CENA" panose="02000000000000000000" pitchFamily="2" charset="0"/>
              </a:rPr>
              <a:t>prevenir</a:t>
            </a:r>
            <a:r>
              <a:rPr lang="fr-FR" sz="2800" dirty="0">
                <a:solidFill>
                  <a:schemeClr val="tx1"/>
                </a:solidFill>
                <a:latin typeface="AR CENA" panose="02000000000000000000" pitchFamily="2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AR CENA" panose="02000000000000000000" pitchFamily="2" charset="0"/>
              </a:rPr>
              <a:t>también</a:t>
            </a:r>
            <a:r>
              <a:rPr lang="fr-FR" sz="2800" dirty="0">
                <a:solidFill>
                  <a:schemeClr val="tx1"/>
                </a:solidFill>
                <a:latin typeface="AR CENA" panose="02000000000000000000" pitchFamily="2" charset="0"/>
              </a:rPr>
              <a:t> de los </a:t>
            </a:r>
            <a:r>
              <a:rPr lang="fr-FR" sz="2800" dirty="0" err="1">
                <a:solidFill>
                  <a:schemeClr val="tx1"/>
                </a:solidFill>
                <a:latin typeface="AR CENA" panose="02000000000000000000" pitchFamily="2" charset="0"/>
              </a:rPr>
              <a:t>efectos</a:t>
            </a:r>
            <a:r>
              <a:rPr lang="fr-FR" sz="2800" dirty="0">
                <a:solidFill>
                  <a:schemeClr val="tx1"/>
                </a:solidFill>
                <a:latin typeface="AR CENA" panose="02000000000000000000" pitchFamily="2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AR CENA" panose="02000000000000000000" pitchFamily="2" charset="0"/>
              </a:rPr>
              <a:t>nefastos</a:t>
            </a:r>
            <a:r>
              <a:rPr lang="fr-FR" sz="2800" dirty="0">
                <a:solidFill>
                  <a:schemeClr val="tx1"/>
                </a:solidFill>
                <a:latin typeface="AR CENA" panose="02000000000000000000" pitchFamily="2" charset="0"/>
              </a:rPr>
              <a:t> de la </a:t>
            </a:r>
            <a:r>
              <a:rPr lang="fr-FR" sz="2800" dirty="0" err="1">
                <a:solidFill>
                  <a:schemeClr val="tx1"/>
                </a:solidFill>
                <a:latin typeface="AR CENA" panose="02000000000000000000" pitchFamily="2" charset="0"/>
              </a:rPr>
              <a:t>televisión</a:t>
            </a:r>
            <a:r>
              <a:rPr lang="fr-FR" sz="2800" dirty="0">
                <a:solidFill>
                  <a:schemeClr val="tx1"/>
                </a:solidFill>
                <a:latin typeface="AR CENA" panose="02000000000000000000" pitchFamily="2" charset="0"/>
              </a:rPr>
              <a:t>.</a:t>
            </a:r>
            <a:endParaRPr lang="fr-RE" sz="28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pic>
        <p:nvPicPr>
          <p:cNvPr id="4" name="Aprende a usar la television">
            <a:hlinkClick r:id="" action="ppaction://media"/>
            <a:extLst>
              <a:ext uri="{FF2B5EF4-FFF2-40B4-BE49-F238E27FC236}">
                <a16:creationId xmlns:a16="http://schemas.microsoft.com/office/drawing/2014/main" id="{CDF19F55-05E0-42A3-A7AC-C04DD6C20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2696" y="246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3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171</Words>
  <Application>Microsoft Office PowerPoint</Application>
  <PresentationFormat>Grand écran</PresentationFormat>
  <Paragraphs>19</Paragraphs>
  <Slides>6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5" baseType="lpstr">
      <vt:lpstr>Calibri</vt:lpstr>
      <vt:lpstr>Times New Roman</vt:lpstr>
      <vt:lpstr>Comic Sans MS</vt:lpstr>
      <vt:lpstr>Symbol</vt:lpstr>
      <vt:lpstr>AR CENA</vt:lpstr>
      <vt:lpstr>Calibri Light</vt:lpstr>
      <vt:lpstr>Arial</vt:lpstr>
      <vt:lpstr>Bradley Hand ITC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Aline Charlette</dc:creator>
  <cp:lastModifiedBy>Aline Charlette</cp:lastModifiedBy>
  <cp:revision>36</cp:revision>
  <dcterms:created xsi:type="dcterms:W3CDTF">2017-08-09T10:55:24Z</dcterms:created>
  <dcterms:modified xsi:type="dcterms:W3CDTF">2017-11-15T15:33:08Z</dcterms:modified>
</cp:coreProperties>
</file>