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AR CENA" panose="02000000000000000000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icrosoft YaHei" panose="020B0503020204020204" pitchFamily="34" charset="-122"/>
      <p:regular r:id="rId18"/>
      <p:bold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99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04624-860D-4EE9-87AB-49CFD6716DD6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D1E5-A81F-4AD0-863C-835805A07816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36544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4633D16B-04C0-48A0-BC05-BB4EE4B3E1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72F7B18-4D89-4525-85E0-9D0DA4B5A64E}" type="slidenum">
              <a:rPr lang="es-ES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048E68ED-3C38-46AD-949F-D6E61CF7B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10F2D335-F6AD-41F5-9B40-F1D3C094A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2D952-1B14-4F66-8BA4-A866746EA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B13BC7-8B75-4749-9D40-82ED1E9DF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F48DF-F3DD-4135-A4BF-204B3C76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C033B7-E847-4EC2-A217-AB67AD0C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2D773-7D21-4F3B-8582-1F4D7105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98168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77CC3-0F33-4D5D-8DE8-0DADC1BB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52E39C-8B3B-4943-BA70-F39905927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2BBC85-C753-4509-9F4A-A768D68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2572B-58F8-4E21-A7A1-3DBC2667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13FD48-E3F7-48D0-98FE-E29D159F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24230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ADD368-67D5-45F6-B07D-23AA24BE6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A75E52-A368-4B53-AA91-AE1841AA7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B2A726-06BE-43AD-AA32-1084FFFF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C65EA-BF36-4A8D-B702-9A261E9F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2DEEF-1B19-4E0A-BC1F-5C38C821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8702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8709A-4F4B-45BB-B1F7-11AD96D0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9E4B23-ABCE-4509-BE9D-5D7C07E51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5AE568-2079-4FF0-8842-4F4C6952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C779D-428A-4151-910E-F56DC53A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5C4C8E-7493-4A35-B030-418A93D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05921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668F6-9DF1-4286-940C-E8001963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E1BC6E-3695-4F87-9E8A-EEBD5D2D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D1BC2C-DCD5-4B3C-9599-5F8DD421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6FFDD-47CB-4B74-8646-9D9ED2CF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75E50-287D-4856-95BB-AC28A4A3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90997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6800D-4633-4913-A2E2-D0393BEC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4E4E6F-0801-448A-BAF7-B04B30101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4AFAD4-78C9-44ED-B5F9-03AC622BB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0245E6-E6A1-4CFD-858B-642F9DDB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6B15B3-26BA-4EF5-8FAC-A08E3155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4D6018-31C4-4711-9605-C9AEFEAE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6787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A36FA-8918-4440-B6AD-E4E58D38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BE86E5-1470-4604-912D-F23ED6E7D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BCA0B-932E-4342-BE3E-EF0C9A66E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8FA0B9-2549-4346-9549-E8459AD21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7092F2-584E-4C82-8411-9A4ACE168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5A15B2-E3CD-4231-BC45-CC307AD3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8AE0-9C8F-4018-A633-EB7B7DB9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EF54CE-8A69-45C9-A359-97BA7FCE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13549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D9069-6ABD-48CF-901E-485C5B15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548A2A-66FD-4A42-96FC-0D1DF4B3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330878-3895-44BD-9F67-75C5A07C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6F5DE9-49DE-4458-AD36-191474F4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22324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C69400-D591-4FCF-85C7-E5FEA590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867E7A-491E-42BF-AA16-96409D1B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B78DB1-BFE5-4393-96A3-01E4391E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10776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977CB-5979-4E82-A099-451361C6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424FB9-E802-44B3-956D-499CA2E4E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80BE92-1EC1-4932-B872-C6C408860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2D376F-6123-4FFE-9E7D-B790707E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25D571-ECB3-4B61-8FA4-1A2D7A4B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51B399-7262-4528-9458-CCB2A1E6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91796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8EE94-B31C-48A3-9105-DB7F995C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505D2B-F97E-4018-AD6C-F58549247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17B65B-A30D-47E2-937C-D1D37DEB8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5A725A-D540-4F07-A3AE-1EADEE66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321D97-95C0-4D65-AC2F-14448E90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70DDFA-01D1-4D05-B636-0E1546BE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7681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64B956-C7A9-48CF-84DC-A2EBF94D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8A72F1-46CC-4F93-863C-681C231A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B3D7F-B559-4E14-A7A9-BAAC61369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FAAE-DE80-4FBB-8D9B-5309BFB7CB37}" type="datetimeFigureOut">
              <a:rPr lang="fr-RE" smtClean="0"/>
              <a:t>17/09/2017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3C422E-2E6D-4D96-BD8A-F263144CB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BD7D8-E758-4871-8D21-A224A3C0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0BE9-493A-41F1-9E39-70EB8B7C2C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7759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2C1138-B399-414B-B2C0-552AF742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9"/>
          <a:stretch/>
        </p:blipFill>
        <p:spPr>
          <a:xfrm>
            <a:off x="3803374" y="100069"/>
            <a:ext cx="4572000" cy="6682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F898BD-06E5-45FD-A61D-C8DB2B5C7A34}"/>
              </a:ext>
            </a:extLst>
          </p:cNvPr>
          <p:cNvSpPr/>
          <p:nvPr/>
        </p:nvSpPr>
        <p:spPr>
          <a:xfrm>
            <a:off x="6771860" y="142800"/>
            <a:ext cx="1775791" cy="114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MOVIDA MADRILEÑA</a:t>
            </a:r>
            <a:endParaRPr lang="fr-RE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58BFA-6680-4B33-BD27-A37DC6D636EC}"/>
              </a:ext>
            </a:extLst>
          </p:cNvPr>
          <p:cNvSpPr/>
          <p:nvPr/>
        </p:nvSpPr>
        <p:spPr>
          <a:xfrm>
            <a:off x="3896139" y="100069"/>
            <a:ext cx="3154018" cy="21262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EDF75-8F7A-4FC8-B2E9-AE5FA71CBAFF}"/>
              </a:ext>
            </a:extLst>
          </p:cNvPr>
          <p:cNvSpPr/>
          <p:nvPr/>
        </p:nvSpPr>
        <p:spPr>
          <a:xfrm>
            <a:off x="7050157" y="100069"/>
            <a:ext cx="1325217" cy="2126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7B30C1-D508-4E90-AEF4-78F608267A31}"/>
              </a:ext>
            </a:extLst>
          </p:cNvPr>
          <p:cNvSpPr/>
          <p:nvPr/>
        </p:nvSpPr>
        <p:spPr>
          <a:xfrm>
            <a:off x="3896139" y="2226365"/>
            <a:ext cx="1802296" cy="2544418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E8D47-7BA5-4C64-858C-A8D464C86A16}"/>
              </a:ext>
            </a:extLst>
          </p:cNvPr>
          <p:cNvSpPr/>
          <p:nvPr/>
        </p:nvSpPr>
        <p:spPr>
          <a:xfrm>
            <a:off x="5698436" y="2226365"/>
            <a:ext cx="2676938" cy="2544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E1B90-53B1-4D8A-8866-3F040019B735}"/>
              </a:ext>
            </a:extLst>
          </p:cNvPr>
          <p:cNvSpPr/>
          <p:nvPr/>
        </p:nvSpPr>
        <p:spPr>
          <a:xfrm>
            <a:off x="3896139" y="4770783"/>
            <a:ext cx="4479235" cy="20112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2347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D218EE68-DDD5-42A4-9A05-028619E85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0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ES" altLang="es-ES" sz="4000" b="1" u="sng" dirty="0">
                <a:solidFill>
                  <a:srgbClr val="220DBB"/>
                </a:solidFill>
              </a:rPr>
              <a:t>EL CONTEXTO HISTÓRICO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90CA3DC-A8BD-4510-AAF5-EC77EC9A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928688"/>
            <a:ext cx="40719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es-ES" altLang="es-ES" dirty="0">
                <a:solidFill>
                  <a:srgbClr val="220DBB"/>
                </a:solidFill>
              </a:rPr>
              <a:t>La transición es el proceso político en donde España pasa de la dictadura a la democracia. Se inicia tras la muerte de Franco (1975) y acaba cuando el PSOE gana las elecciones (1982)</a:t>
            </a:r>
          </a:p>
          <a:p>
            <a:pPr eaLnBrk="1" hangingPunct="1">
              <a:lnSpc>
                <a:spcPct val="100000"/>
              </a:lnSpc>
            </a:pPr>
            <a:endParaRPr lang="es-ES" altLang="es-E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es-ES" altLang="es-ES" sz="1600" b="1" dirty="0">
              <a:solidFill>
                <a:srgbClr val="000000"/>
              </a:solidFill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44846876-82F9-4DE3-A0F2-04BE6F2D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3015253"/>
            <a:ext cx="3223798" cy="29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A708BD8D-D4FE-4147-9EB0-CC9A75B3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28689"/>
            <a:ext cx="439972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es-ES" altLang="es-ES" dirty="0">
                <a:solidFill>
                  <a:srgbClr val="220DBB"/>
                </a:solidFill>
              </a:rPr>
              <a:t>Tras la muerte de Franco, Juan Carlos I es coronado rey y asume la jefatura del Estado. En el discurso de coronación, manifiesta su deseo de crear un sistema democrático en España.</a:t>
            </a:r>
          </a:p>
        </p:txBody>
      </p:sp>
      <p:pic>
        <p:nvPicPr>
          <p:cNvPr id="8198" name="Picture 5">
            <a:extLst>
              <a:ext uri="{FF2B5EF4-FFF2-40B4-BE49-F238E27FC236}">
                <a16:creationId xmlns:a16="http://schemas.microsoft.com/office/drawing/2014/main" id="{486BD464-F2B0-426A-9BA6-E1D5D85A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6" y="3000376"/>
            <a:ext cx="44243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449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2C1138-B399-414B-B2C0-552AF742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9"/>
          <a:stretch/>
        </p:blipFill>
        <p:spPr>
          <a:xfrm>
            <a:off x="3803374" y="100069"/>
            <a:ext cx="4572000" cy="6682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F898BD-06E5-45FD-A61D-C8DB2B5C7A34}"/>
              </a:ext>
            </a:extLst>
          </p:cNvPr>
          <p:cNvSpPr/>
          <p:nvPr/>
        </p:nvSpPr>
        <p:spPr>
          <a:xfrm>
            <a:off x="6771860" y="142800"/>
            <a:ext cx="1775791" cy="114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MOVIDA MADRILEÑA</a:t>
            </a:r>
            <a:endParaRPr lang="fr-RE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EDF75-8F7A-4FC8-B2E9-AE5FA71CBAFF}"/>
              </a:ext>
            </a:extLst>
          </p:cNvPr>
          <p:cNvSpPr/>
          <p:nvPr/>
        </p:nvSpPr>
        <p:spPr>
          <a:xfrm>
            <a:off x="7050157" y="100069"/>
            <a:ext cx="1325217" cy="2126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7B30C1-D508-4E90-AEF4-78F608267A31}"/>
              </a:ext>
            </a:extLst>
          </p:cNvPr>
          <p:cNvSpPr/>
          <p:nvPr/>
        </p:nvSpPr>
        <p:spPr>
          <a:xfrm>
            <a:off x="3896139" y="2226365"/>
            <a:ext cx="1802296" cy="2544418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E8D47-7BA5-4C64-858C-A8D464C86A16}"/>
              </a:ext>
            </a:extLst>
          </p:cNvPr>
          <p:cNvSpPr/>
          <p:nvPr/>
        </p:nvSpPr>
        <p:spPr>
          <a:xfrm>
            <a:off x="5698436" y="2226365"/>
            <a:ext cx="2676938" cy="2544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E1B90-53B1-4D8A-8866-3F040019B735}"/>
              </a:ext>
            </a:extLst>
          </p:cNvPr>
          <p:cNvSpPr/>
          <p:nvPr/>
        </p:nvSpPr>
        <p:spPr>
          <a:xfrm>
            <a:off x="3896139" y="4770783"/>
            <a:ext cx="4479235" cy="20112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7F31BD-A5E7-4CCE-9BF9-A97F8D0A6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552">
            <a:off x="658526" y="1234443"/>
            <a:ext cx="2519833" cy="251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62B3B79-FF20-4B41-8741-0EF19BDDC8F2}"/>
              </a:ext>
            </a:extLst>
          </p:cNvPr>
          <p:cNvSpPr/>
          <p:nvPr/>
        </p:nvSpPr>
        <p:spPr>
          <a:xfrm>
            <a:off x="887896" y="3441071"/>
            <a:ext cx="2484568" cy="7818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Pedro Almodóvar</a:t>
            </a:r>
            <a:endParaRPr lang="fr-RE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B08B711-3D90-4FB3-9292-1C424B0AA000}"/>
              </a:ext>
            </a:extLst>
          </p:cNvPr>
          <p:cNvSpPr/>
          <p:nvPr/>
        </p:nvSpPr>
        <p:spPr>
          <a:xfrm>
            <a:off x="192156" y="4492488"/>
            <a:ext cx="3564835" cy="781878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Nació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 el 25 de 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septiembre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 de 1949</a:t>
            </a:r>
            <a:endParaRPr lang="fr-R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7C5436-8CFB-4C85-9D3E-74FDBD3DB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261730"/>
            <a:ext cx="6374296" cy="637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30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2C1138-B399-414B-B2C0-552AF742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9"/>
          <a:stretch/>
        </p:blipFill>
        <p:spPr>
          <a:xfrm>
            <a:off x="3803374" y="100069"/>
            <a:ext cx="4572000" cy="6682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F898BD-06E5-45FD-A61D-C8DB2B5C7A34}"/>
              </a:ext>
            </a:extLst>
          </p:cNvPr>
          <p:cNvSpPr/>
          <p:nvPr/>
        </p:nvSpPr>
        <p:spPr>
          <a:xfrm>
            <a:off x="6771860" y="142800"/>
            <a:ext cx="1775791" cy="114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MOVIDA MADRILEÑA</a:t>
            </a:r>
            <a:endParaRPr lang="fr-RE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EDF75-8F7A-4FC8-B2E9-AE5FA71CBAFF}"/>
              </a:ext>
            </a:extLst>
          </p:cNvPr>
          <p:cNvSpPr/>
          <p:nvPr/>
        </p:nvSpPr>
        <p:spPr>
          <a:xfrm>
            <a:off x="7050157" y="100069"/>
            <a:ext cx="1325217" cy="2126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E8D47-7BA5-4C64-858C-A8D464C86A16}"/>
              </a:ext>
            </a:extLst>
          </p:cNvPr>
          <p:cNvSpPr/>
          <p:nvPr/>
        </p:nvSpPr>
        <p:spPr>
          <a:xfrm>
            <a:off x="5698436" y="2226365"/>
            <a:ext cx="2676938" cy="2544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E1B90-53B1-4D8A-8866-3F040019B735}"/>
              </a:ext>
            </a:extLst>
          </p:cNvPr>
          <p:cNvSpPr/>
          <p:nvPr/>
        </p:nvSpPr>
        <p:spPr>
          <a:xfrm>
            <a:off x="3896139" y="4770783"/>
            <a:ext cx="4479235" cy="20112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7F31BD-A5E7-4CCE-9BF9-A97F8D0A6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552">
            <a:off x="658526" y="1234443"/>
            <a:ext cx="2519833" cy="251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62B3B79-FF20-4B41-8741-0EF19BDDC8F2}"/>
              </a:ext>
            </a:extLst>
          </p:cNvPr>
          <p:cNvSpPr/>
          <p:nvPr/>
        </p:nvSpPr>
        <p:spPr>
          <a:xfrm>
            <a:off x="887896" y="3441071"/>
            <a:ext cx="2484568" cy="7818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Pedro Almodóvar</a:t>
            </a:r>
            <a:endParaRPr lang="fr-RE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DA10603-3090-4920-8182-B5A8C365D633}"/>
              </a:ext>
            </a:extLst>
          </p:cNvPr>
          <p:cNvSpPr/>
          <p:nvPr/>
        </p:nvSpPr>
        <p:spPr>
          <a:xfrm>
            <a:off x="8700053" y="1921566"/>
            <a:ext cx="3140765" cy="2637183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Pedro Almodóvar es un </a:t>
            </a:r>
            <a:r>
              <a:rPr lang="fr-FR" sz="3200" dirty="0" err="1">
                <a:solidFill>
                  <a:schemeClr val="tx1"/>
                </a:solidFill>
                <a:latin typeface="AR CENA" panose="02000000000000000000" pitchFamily="2" charset="0"/>
              </a:rPr>
              <a:t>representante</a:t>
            </a:r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 de…</a:t>
            </a:r>
            <a:endParaRPr lang="fr-RE" sz="32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AC117DA-CDDD-44FF-AF54-B675F5399162}"/>
              </a:ext>
            </a:extLst>
          </p:cNvPr>
          <p:cNvSpPr/>
          <p:nvPr/>
        </p:nvSpPr>
        <p:spPr>
          <a:xfrm>
            <a:off x="132522" y="4465983"/>
            <a:ext cx="3564835" cy="781878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Nació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 el 25 de 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septiembre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 de 1949</a:t>
            </a:r>
            <a:endParaRPr lang="fr-R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la movida »">
            <a:extLst>
              <a:ext uri="{FF2B5EF4-FFF2-40B4-BE49-F238E27FC236}">
                <a16:creationId xmlns:a16="http://schemas.microsoft.com/office/drawing/2014/main" id="{CC1F7269-0EE7-4EC3-843E-D6D4EF1E7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1" y="365263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s de recherche d'images pour « la movida madrileña »">
            <a:extLst>
              <a:ext uri="{FF2B5EF4-FFF2-40B4-BE49-F238E27FC236}">
                <a16:creationId xmlns:a16="http://schemas.microsoft.com/office/drawing/2014/main" id="{56566E2A-BC74-4DD6-8318-2360BF05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25" y="937152"/>
            <a:ext cx="2216633" cy="33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s de recherche d'images pour « la movida madrileña imagenes »">
            <a:extLst>
              <a:ext uri="{FF2B5EF4-FFF2-40B4-BE49-F238E27FC236}">
                <a16:creationId xmlns:a16="http://schemas.microsoft.com/office/drawing/2014/main" id="{3D126D66-B375-49EF-9AF3-43D272CD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76" y="3657805"/>
            <a:ext cx="3790122" cy="28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s de recherche d'images pour « la movida madrileña musica »">
            <a:extLst>
              <a:ext uri="{FF2B5EF4-FFF2-40B4-BE49-F238E27FC236}">
                <a16:creationId xmlns:a16="http://schemas.microsoft.com/office/drawing/2014/main" id="{7972B62D-EF5E-4542-8B62-B24743B5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6" y="4205322"/>
            <a:ext cx="3761549" cy="22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s de recherche d'images pour « pepi luci bom y otras del monton »">
            <a:extLst>
              <a:ext uri="{FF2B5EF4-FFF2-40B4-BE49-F238E27FC236}">
                <a16:creationId xmlns:a16="http://schemas.microsoft.com/office/drawing/2014/main" id="{BB304C87-D913-4DAE-B329-F34A4E43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96" y="159026"/>
            <a:ext cx="2082593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8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Rectángulo">
            <a:extLst>
              <a:ext uri="{FF2B5EF4-FFF2-40B4-BE49-F238E27FC236}">
                <a16:creationId xmlns:a16="http://schemas.microsoft.com/office/drawing/2014/main" id="{AC4C80E3-BACD-42ED-8E74-54EF6FCB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4314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Este “movimiento cultural” surgido tras la transición “posfranquista” se le conoce como </a:t>
            </a:r>
            <a:r>
              <a:rPr lang="es-ES_tradnl" altLang="es-ES" sz="2000" i="1" dirty="0">
                <a:solidFill>
                  <a:srgbClr val="220DBB"/>
                </a:solidFill>
                <a:cs typeface="Arial" panose="020B0604020202020204" pitchFamily="34" charset="0"/>
              </a:rPr>
              <a:t>Movida Madrileña</a:t>
            </a:r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Digamos que comenzó a llamarse así desde que en 1980 se hiciera en Madrid un largo concierto musical muy famoso en homenaje a Canito (recién muerto), en el que debutan los grupos de </a:t>
            </a:r>
            <a:r>
              <a:rPr lang="es-ES_tradnl" altLang="es-ES" sz="2000" i="1" dirty="0">
                <a:solidFill>
                  <a:srgbClr val="220DBB"/>
                </a:solidFill>
                <a:cs typeface="Arial" panose="020B0604020202020204" pitchFamily="34" charset="0"/>
              </a:rPr>
              <a:t>la Nueva Ola</a:t>
            </a:r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 (conjunto de músicos y cantantes que adoptan las influencias del rock and roll americano). Por tanto nace en Madrid, y poco a poco se expande por otras grandes ciudades.</a:t>
            </a:r>
            <a:endParaRPr lang="es-ES" altLang="es-ES" sz="2000" dirty="0"/>
          </a:p>
        </p:txBody>
      </p:sp>
      <p:pic>
        <p:nvPicPr>
          <p:cNvPr id="22531" name="2 Imagen" descr="Sin_t_tulo.png">
            <a:extLst>
              <a:ext uri="{FF2B5EF4-FFF2-40B4-BE49-F238E27FC236}">
                <a16:creationId xmlns:a16="http://schemas.microsoft.com/office/drawing/2014/main" id="{322A4965-4C38-4ECA-A930-F953560A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2857501"/>
            <a:ext cx="741997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6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>
            <a:extLst>
              <a:ext uri="{FF2B5EF4-FFF2-40B4-BE49-F238E27FC236}">
                <a16:creationId xmlns:a16="http://schemas.microsoft.com/office/drawing/2014/main" id="{C4EA7FAA-E3B5-4784-AED3-51FFE75A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2" y="1338469"/>
            <a:ext cx="1056198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 En la Movida Madrileña, se muestra que España “</a:t>
            </a:r>
            <a:r>
              <a:rPr lang="es-ES_tradnl" altLang="es-ES" sz="2000" b="1" dirty="0">
                <a:solidFill>
                  <a:srgbClr val="220DBB"/>
                </a:solidFill>
                <a:cs typeface="Arial" panose="020B0604020202020204" pitchFamily="34" charset="0"/>
              </a:rPr>
              <a:t>se moderniza</a:t>
            </a:r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”, ya que durante la dictadura se había quedado “atrasada culturalmente” frente a los demás países europeos.</a:t>
            </a:r>
          </a:p>
          <a:p>
            <a:pPr algn="ctr"/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    Por tanto, </a:t>
            </a:r>
            <a:r>
              <a:rPr lang="es-ES_tradnl" altLang="es-ES" sz="2000" b="1" dirty="0">
                <a:solidFill>
                  <a:srgbClr val="220DBB"/>
                </a:solidFill>
                <a:cs typeface="Arial" panose="020B0604020202020204" pitchFamily="34" charset="0"/>
              </a:rPr>
              <a:t>después de 40 años de sufrimiento </a:t>
            </a:r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por la dictadura, la gente (sobre todo </a:t>
            </a:r>
            <a:r>
              <a:rPr lang="es-ES_tradnl" altLang="es-ES" sz="2000" b="1" dirty="0">
                <a:solidFill>
                  <a:srgbClr val="220DBB"/>
                </a:solidFill>
                <a:cs typeface="Arial" panose="020B0604020202020204" pitchFamily="34" charset="0"/>
              </a:rPr>
              <a:t>los jóvenes</a:t>
            </a:r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) comienza a desenvolverse libremente: las noches madrileñas se llenan de gente diariamente, fiesta, ruido…. Había gente que “sólo vivía por la noche”, incluidos los que se hacían llamar “artistas”.</a:t>
            </a:r>
          </a:p>
          <a:p>
            <a:pPr algn="ctr"/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    Había un descontrolado exceso de consumo y tráfico de drogas, de sexo en todas sus formas, y de alcohol, mucha gente vivía de acuerdo con el lema de “Sexo, drogas y rock and roll”.</a:t>
            </a:r>
          </a:p>
          <a:p>
            <a:pPr algn="ctr"/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    Surge </a:t>
            </a:r>
            <a:r>
              <a:rPr lang="es-ES_tradnl" altLang="es-ES" sz="2000" b="1" dirty="0">
                <a:solidFill>
                  <a:srgbClr val="220DBB"/>
                </a:solidFill>
                <a:cs typeface="Arial" panose="020B0604020202020204" pitchFamily="34" charset="0"/>
              </a:rPr>
              <a:t>nuevos géneros musicales </a:t>
            </a:r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en España, como el punk y el heavy, y una nueva estética y moda: los jóvenes que siguen la movida y apoyan este liberalismo se visten con cueras, se hacen peinados extravagantes y multicolores o se sobre maquillan.</a:t>
            </a:r>
          </a:p>
          <a:p>
            <a:pPr algn="ctr"/>
            <a:r>
              <a:rPr lang="es-ES_tradnl" altLang="es-ES" sz="2000" dirty="0">
                <a:solidFill>
                  <a:srgbClr val="220DBB"/>
                </a:solidFill>
                <a:cs typeface="Arial" panose="020B0604020202020204" pitchFamily="34" charset="0"/>
              </a:rPr>
              <a:t>    Todo esto tiene su reflejo en el cine, la pintura, la moda la prensa, la televisión y la música.</a:t>
            </a:r>
          </a:p>
          <a:p>
            <a:pPr algn="ctr"/>
            <a:endParaRPr lang="es-ES" altLang="es-ES" sz="20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C059578-14B8-4EB6-9838-FC53E311E270}"/>
              </a:ext>
            </a:extLst>
          </p:cNvPr>
          <p:cNvSpPr/>
          <p:nvPr/>
        </p:nvSpPr>
        <p:spPr>
          <a:xfrm>
            <a:off x="2802835" y="5022574"/>
            <a:ext cx="6440556" cy="1192696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 CENA" panose="02000000000000000000" pitchFamily="2" charset="0"/>
              </a:rPr>
              <a:t>¿</a:t>
            </a:r>
            <a:r>
              <a:rPr lang="fr-FR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 CENA" panose="02000000000000000000" pitchFamily="2" charset="0"/>
              </a:rPr>
              <a:t>Noción</a:t>
            </a:r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fr-FR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 CENA" panose="02000000000000000000" pitchFamily="2" charset="0"/>
              </a:rPr>
              <a:t>del</a:t>
            </a:r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 CENA" panose="02000000000000000000" pitchFamily="2" charset="0"/>
              </a:rPr>
              <a:t> BAC?</a:t>
            </a:r>
            <a:endParaRPr lang="fr-RE" sz="4800" dirty="0">
              <a:solidFill>
                <a:schemeClr val="tx1">
                  <a:lumMod val="95000"/>
                  <a:lumOff val="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412</Words>
  <Application>Microsoft Office PowerPoint</Application>
  <PresentationFormat>Grand écran</PresentationFormat>
  <Paragraphs>20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Calibri Light</vt:lpstr>
      <vt:lpstr>Arial</vt:lpstr>
      <vt:lpstr>AR CENA</vt:lpstr>
      <vt:lpstr>Calibri</vt:lpstr>
      <vt:lpstr>Microsoft YaHei</vt:lpstr>
      <vt:lpstr>Century Gothic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 Charlette</cp:lastModifiedBy>
  <cp:revision>11</cp:revision>
  <dcterms:created xsi:type="dcterms:W3CDTF">2017-09-16T17:08:31Z</dcterms:created>
  <dcterms:modified xsi:type="dcterms:W3CDTF">2017-09-17T05:04:26Z</dcterms:modified>
</cp:coreProperties>
</file>