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</p:sldIdLst>
  <p:sldSz cx="12192000" cy="6858000"/>
  <p:notesSz cx="6858000" cy="9144000"/>
  <p:defaultTextStyle>
    <a:defPPr>
      <a:defRPr lang="fr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31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11"/>
    <p:restoredTop sz="94650"/>
  </p:normalViewPr>
  <p:slideViewPr>
    <p:cSldViewPr snapToGrid="0" snapToObjects="1">
      <p:cViewPr varScale="1">
        <p:scale>
          <a:sx n="67" d="100"/>
          <a:sy n="67" d="100"/>
        </p:scale>
        <p:origin x="176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1D538-8F3D-414C-8B42-1EF1ADD7D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AE5CCD-D06E-5D4E-BCE1-AB1FCFDFB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N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DDA4E4-56C8-6843-A58C-88409428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CF7481-BD9F-BA44-8B13-F57E2C23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C0C075-E4B0-2C4E-A8EB-3E68C9C7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288908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C55BC-69CD-4043-B4D0-02559CDD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D4C4B8-3BBB-A649-9FA4-B9ABFC63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1671AB-A8A3-1048-A636-36BECDC60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C7007A-DC4D-8648-B3DE-CF4DEFEC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2E00D3-2350-A042-BB7C-14687E8C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274559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AA75B1-EB13-6440-AB71-C97573FAC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BC28D1-A2DB-4A44-9651-1C6923642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B51B44-8E8A-8448-BC5D-DAA0083A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7F81C3-CAD3-C042-BC1B-D6947554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4E6A42-898B-4843-93FA-64635237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26407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DD03E-C2CC-C847-9F6D-801C9842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F39F0-B5B7-F14C-BDE4-3101F2062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6263D8-74A8-E04C-9C33-3CBB565D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F5ECC-5A6B-1141-80BD-8F2B35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9DB220-360B-DC4B-A6CD-1BC34A3A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178266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536B19-2DEB-A64B-81E9-77A8626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661B63-4953-4C4D-B1B2-291CCC9EA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A0D86E-AE0F-244B-83C2-991F096A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F8ACD3-5225-B041-BFA3-47A851C1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35F3CA-9BD9-3345-B7EA-541F90C1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103129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D986F-DF43-944B-B429-7F8602328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21DA5A-8F28-C94F-B275-5F5BB8D3E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2B579C-5FFC-E74C-977D-5FBD17700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CB363A-D667-2B40-837E-BDA95334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6F8A1A-4E16-E744-8CEF-3CC88071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5F2A67-0480-4447-A718-35A24D68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220694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9CF41C-17C9-624C-AC36-FF655C68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5A15CA-053D-7B40-A796-459457B9C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466654-C018-1643-ABAC-938BA2964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D47CDA-7843-864E-AD90-6CCA4BAA6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80737B-341C-4A46-A1B1-7148D281F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38AEFF6-77B0-C44D-AECE-9174AC7F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123FF1-7D0D-4C43-A649-A186456D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90C9E73-4C95-3A41-87AA-47AAD1B6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95285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2FD60-EBF4-FB41-A2B9-329B1120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0473ED-B29C-0B43-A7C7-8DD498EDF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E56616-A7FE-324B-B1C8-85FC2716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8F066F-CD04-AA4A-ABD5-70D1760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361027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826197-924B-B54A-9B02-33B00BFC9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4D33D1-B048-9A4E-9A6F-5DF33A26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FFFE1E-0473-CB48-9035-C922837F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18105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7AD71-BCDD-DD43-AAB7-2215C5D6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966DE-2B05-9E44-8073-FEAE2357E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42108C-F51C-2B4D-80A7-D2BC07931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46320E-1B1A-B940-A8DA-0D0A7262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26A0BB-B8EC-9D4F-80E8-E31C6896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2A946F-1777-1348-8189-32C89D4D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92228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F506B-1475-5F43-978C-74C93A1F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17B588-2258-E848-8BCA-A034BDF00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N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B3BA71-08FF-4D4E-A9EB-214574642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95B7FE-B2B8-CD4B-8EC4-C7383803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E501AD-F6F8-C549-AEDC-A3C176DD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N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DC4FC6-7F86-B241-A29F-703CB870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127722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9EBD9F7-EEC0-CC45-9D9E-020E313D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N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8C43E3-08BC-F54A-8A80-2178E60E9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N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35809-100C-0E42-A47C-7561A8556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D7A0-4E78-BE48-84F5-09C551C5AF94}" type="datetimeFigureOut">
              <a:rPr lang="fr-CN" smtClean="0"/>
              <a:t>2022/1/29</a:t>
            </a:fld>
            <a:endParaRPr lang="fr-CN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3D81AD-B93D-1345-9334-A2C68A7B8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N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322957-27FD-2D4B-8FAB-DCB57B519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FF3A-071C-8040-AF92-DE91BF6DE410}" type="slidenum">
              <a:rPr lang="fr-CN" smtClean="0"/>
              <a:t>‹N°›</a:t>
            </a:fld>
            <a:endParaRPr lang="fr-CN"/>
          </a:p>
        </p:txBody>
      </p:sp>
    </p:spTree>
    <p:extLst>
      <p:ext uri="{BB962C8B-B14F-4D97-AF65-F5344CB8AC3E}">
        <p14:creationId xmlns:p14="http://schemas.microsoft.com/office/powerpoint/2010/main" val="85154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gif"/><Relationship Id="rId4" Type="http://schemas.openxmlformats.org/officeDocument/2006/relationships/image" Target="../media/image3.jp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9DB050-0CCF-4243-B320-16778BB4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958850"/>
            <a:ext cx="9359900" cy="49403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3E3D670-5041-DF40-966E-A6D7026C964C}"/>
              </a:ext>
            </a:extLst>
          </p:cNvPr>
          <p:cNvSpPr/>
          <p:nvPr/>
        </p:nvSpPr>
        <p:spPr>
          <a:xfrm>
            <a:off x="3534427" y="5736312"/>
            <a:ext cx="5123146" cy="86490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¿Qué quieren ilustrar estas 3 fotos del País Vasco?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FFD90AE-FCE3-044D-A776-BF59ACB9FB4F}"/>
              </a:ext>
            </a:extLst>
          </p:cNvPr>
          <p:cNvSpPr/>
          <p:nvPr/>
        </p:nvSpPr>
        <p:spPr>
          <a:xfrm>
            <a:off x="3534427" y="5736312"/>
            <a:ext cx="5123146" cy="86490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¿Qué aspectos del País Vasco representan?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84931A-64DB-7C42-8C58-BD14E4F12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8" y="171568"/>
            <a:ext cx="2695575" cy="202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036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gualdad apuesta por cambiar los estereotipos de género desde el ámbito de  la Educación | Concejalía de Igualdad - Ayuntamiento de Cartagena">
            <a:extLst>
              <a:ext uri="{FF2B5EF4-FFF2-40B4-BE49-F238E27FC236}">
                <a16:creationId xmlns:a16="http://schemas.microsoft.com/office/drawing/2014/main" id="{35DB7FD2-B97E-6640-9614-709785391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228913"/>
            <a:ext cx="7383780" cy="5241198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EF71A66-8695-E34D-887F-C0B1FF0F5A92}"/>
              </a:ext>
            </a:extLst>
          </p:cNvPr>
          <p:cNvSpPr/>
          <p:nvPr/>
        </p:nvSpPr>
        <p:spPr>
          <a:xfrm>
            <a:off x="152400" y="869728"/>
            <a:ext cx="2377440" cy="312315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Cartel para la </a:t>
            </a:r>
            <a:r>
              <a:rPr lang="es-ES_tradnl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C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Quedada de brujas</a:t>
            </a:r>
            <a:r>
              <a:rPr lang="es-ES_tradnl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fr-C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iniciativa de la Concejalía de Igualdad del Ayuntamiento de Cartagena (España) en 2018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8621A08-7185-614A-8996-15B73666EC0F}"/>
              </a:ext>
            </a:extLst>
          </p:cNvPr>
          <p:cNvSpPr/>
          <p:nvPr/>
        </p:nvSpPr>
        <p:spPr>
          <a:xfrm>
            <a:off x="3459480" y="5699447"/>
            <a:ext cx="5273040" cy="929640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b="1" dirty="0">
                <a:solidFill>
                  <a:schemeClr val="tx1"/>
                </a:solidFill>
                <a:latin typeface="Bradley Hand" pitchFamily="2" charset="77"/>
              </a:rPr>
              <a:t>¿Cuáles son los elementos que remiten al universo de las brujas?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3C464B-EFFB-4448-94A5-6BF4B6FBB827}"/>
              </a:ext>
            </a:extLst>
          </p:cNvPr>
          <p:cNvSpPr/>
          <p:nvPr/>
        </p:nvSpPr>
        <p:spPr>
          <a:xfrm>
            <a:off x="3459480" y="5699447"/>
            <a:ext cx="5273040" cy="929640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b="1" dirty="0">
                <a:solidFill>
                  <a:schemeClr val="tx1"/>
                </a:solidFill>
                <a:latin typeface="Bradley Hand" pitchFamily="2" charset="77"/>
              </a:rPr>
              <a:t>¿A qué hace referencia el color violeta hoy?</a:t>
            </a:r>
          </a:p>
        </p:txBody>
      </p:sp>
      <p:pic>
        <p:nvPicPr>
          <p:cNvPr id="1028" name="Picture 4" descr="Marea Violeta Cádiz - Photos | Facebook">
            <a:extLst>
              <a:ext uri="{FF2B5EF4-FFF2-40B4-BE49-F238E27FC236}">
                <a16:creationId xmlns:a16="http://schemas.microsoft.com/office/drawing/2014/main" id="{5C7BFAB3-DD16-D349-AC5A-B819B47A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518">
            <a:off x="10045700" y="593888"/>
            <a:ext cx="1506220" cy="2010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38770A-F1AB-4046-B31E-6ABCB537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10" y="5196005"/>
            <a:ext cx="3070130" cy="11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nifestación feminista en Sevilla Marea violeta para defender la igualdad  frente al Parlamento andaluz">
            <a:extLst>
              <a:ext uri="{FF2B5EF4-FFF2-40B4-BE49-F238E27FC236}">
                <a16:creationId xmlns:a16="http://schemas.microsoft.com/office/drawing/2014/main" id="{1F09976A-E21F-4345-846E-33BB3E949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0" y="1140549"/>
            <a:ext cx="5591810" cy="3143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8D79D2B-B498-774D-B7DD-DB19DFB4C1A4}"/>
              </a:ext>
            </a:extLst>
          </p:cNvPr>
          <p:cNvSpPr/>
          <p:nvPr/>
        </p:nvSpPr>
        <p:spPr>
          <a:xfrm>
            <a:off x="220980" y="869727"/>
            <a:ext cx="2377440" cy="312315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parte del Programa Educativo para el Fomento de la Igualdad, Prevención y Sensibilización contra la violencia de Género.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447107-18C5-AE4A-B605-95DA0205A816}"/>
              </a:ext>
            </a:extLst>
          </p:cNvPr>
          <p:cNvSpPr/>
          <p:nvPr/>
        </p:nvSpPr>
        <p:spPr>
          <a:xfrm>
            <a:off x="3459480" y="5717451"/>
            <a:ext cx="5273040" cy="929640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b="1" dirty="0">
                <a:solidFill>
                  <a:schemeClr val="tx1"/>
                </a:solidFill>
                <a:latin typeface="Bradley Hand" pitchFamily="2" charset="77"/>
              </a:rPr>
              <a:t>¿Cuál es el vínculo que une las mujeres actuales con las brujas ?</a:t>
            </a:r>
          </a:p>
        </p:txBody>
      </p:sp>
    </p:spTree>
    <p:extLst>
      <p:ext uri="{BB962C8B-B14F-4D97-AF65-F5344CB8AC3E}">
        <p14:creationId xmlns:p14="http://schemas.microsoft.com/office/powerpoint/2010/main" val="23896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EB3703F-415D-41B9-9E73-7C4A9384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08" y="480448"/>
            <a:ext cx="2178803" cy="163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Larme 8">
            <a:extLst>
              <a:ext uri="{FF2B5EF4-FFF2-40B4-BE49-F238E27FC236}">
                <a16:creationId xmlns:a16="http://schemas.microsoft.com/office/drawing/2014/main" id="{5E3198FE-B83B-4997-9314-09EDAA3F5F36}"/>
              </a:ext>
            </a:extLst>
          </p:cNvPr>
          <p:cNvSpPr/>
          <p:nvPr/>
        </p:nvSpPr>
        <p:spPr>
          <a:xfrm>
            <a:off x="385011" y="3064042"/>
            <a:ext cx="1951300" cy="1844842"/>
          </a:xfrm>
          <a:prstGeom prst="teardrop">
            <a:avLst/>
          </a:prstGeom>
          <a:solidFill>
            <a:srgbClr val="31F117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¿Quién la señala del dedo?</a:t>
            </a:r>
            <a:endParaRPr lang="fr-FR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BD15BB46-F0A2-4765-AD99-3CA3760187DF}"/>
              </a:ext>
            </a:extLst>
          </p:cNvPr>
          <p:cNvSpPr/>
          <p:nvPr/>
        </p:nvSpPr>
        <p:spPr>
          <a:xfrm>
            <a:off x="271259" y="2823410"/>
            <a:ext cx="2178803" cy="2085474"/>
          </a:xfrm>
          <a:prstGeom prst="teardrop">
            <a:avLst/>
          </a:prstGeom>
          <a:solidFill>
            <a:srgbClr val="31F117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¿De qué la acusan? ¿Qué dicen?</a:t>
            </a:r>
            <a:endParaRPr lang="fr-FR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AA2E20-3386-4781-AF63-555D83024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" t="1637" r="1813" b="1520"/>
          <a:stretch/>
        </p:blipFill>
        <p:spPr>
          <a:xfrm>
            <a:off x="2791326" y="112295"/>
            <a:ext cx="6609348" cy="6641432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7B2E10E-9CA5-4AAC-A505-67B589214AE4}"/>
              </a:ext>
            </a:extLst>
          </p:cNvPr>
          <p:cNvSpPr/>
          <p:nvPr/>
        </p:nvSpPr>
        <p:spPr>
          <a:xfrm rot="1841440">
            <a:off x="2769447" y="2711114"/>
            <a:ext cx="609600" cy="401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62EFD10-C4BE-4472-B22F-558C87BAF325}"/>
              </a:ext>
            </a:extLst>
          </p:cNvPr>
          <p:cNvSpPr/>
          <p:nvPr/>
        </p:nvSpPr>
        <p:spPr>
          <a:xfrm rot="7989571">
            <a:off x="5315283" y="2059492"/>
            <a:ext cx="669101" cy="5105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CC3E43-1381-4C9C-A871-044197F29CF3}"/>
              </a:ext>
            </a:extLst>
          </p:cNvPr>
          <p:cNvSpPr/>
          <p:nvPr/>
        </p:nvSpPr>
        <p:spPr>
          <a:xfrm rot="7989571">
            <a:off x="2839908" y="4089096"/>
            <a:ext cx="669101" cy="646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0ED31FA-8D79-49D9-8E70-DD4667964F53}"/>
              </a:ext>
            </a:extLst>
          </p:cNvPr>
          <p:cNvSpPr/>
          <p:nvPr/>
        </p:nvSpPr>
        <p:spPr>
          <a:xfrm rot="8312083">
            <a:off x="5078194" y="3291779"/>
            <a:ext cx="856576" cy="7621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60A1893-C418-4B65-98D0-134C03A103A0}"/>
              </a:ext>
            </a:extLst>
          </p:cNvPr>
          <p:cNvSpPr/>
          <p:nvPr/>
        </p:nvSpPr>
        <p:spPr>
          <a:xfrm rot="9215833">
            <a:off x="4761078" y="5083079"/>
            <a:ext cx="1070577" cy="623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3EE293F-A261-467A-9E88-A8749CC3010B}"/>
              </a:ext>
            </a:extLst>
          </p:cNvPr>
          <p:cNvSpPr/>
          <p:nvPr/>
        </p:nvSpPr>
        <p:spPr>
          <a:xfrm rot="10800000">
            <a:off x="2994029" y="5558280"/>
            <a:ext cx="1080665" cy="5105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EE1B3E-4D25-4D2B-8B86-1D33D2BADF02}"/>
              </a:ext>
            </a:extLst>
          </p:cNvPr>
          <p:cNvSpPr/>
          <p:nvPr/>
        </p:nvSpPr>
        <p:spPr>
          <a:xfrm>
            <a:off x="3029036" y="6208295"/>
            <a:ext cx="2700918" cy="545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1"/>
                </a:solidFill>
                <a:latin typeface="Algerian" panose="04020705040A02060702" pitchFamily="82" charset="0"/>
              </a:rPr>
              <a:t>ANTES</a:t>
            </a:r>
            <a:endParaRPr lang="fr-FR" sz="32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Larme 20">
            <a:extLst>
              <a:ext uri="{FF2B5EF4-FFF2-40B4-BE49-F238E27FC236}">
                <a16:creationId xmlns:a16="http://schemas.microsoft.com/office/drawing/2014/main" id="{4A92A2E4-610A-4299-AE6C-F54610D3E3AE}"/>
              </a:ext>
            </a:extLst>
          </p:cNvPr>
          <p:cNvSpPr/>
          <p:nvPr/>
        </p:nvSpPr>
        <p:spPr>
          <a:xfrm>
            <a:off x="293921" y="2804400"/>
            <a:ext cx="2178803" cy="2085474"/>
          </a:xfrm>
          <a:prstGeom prst="teardrop">
            <a:avLst/>
          </a:prstGeom>
          <a:solidFill>
            <a:srgbClr val="31F117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¿Cuál es la situación hoy?</a:t>
            </a:r>
            <a:endParaRPr lang="fr-FR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384A7-D3E2-4B4B-9D63-42D64E962D55}"/>
              </a:ext>
            </a:extLst>
          </p:cNvPr>
          <p:cNvSpPr/>
          <p:nvPr/>
        </p:nvSpPr>
        <p:spPr>
          <a:xfrm rot="238083">
            <a:off x="6255746" y="5612722"/>
            <a:ext cx="915076" cy="353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5D0A92-63FC-4193-94B5-E16BD158A5B9}"/>
              </a:ext>
            </a:extLst>
          </p:cNvPr>
          <p:cNvSpPr/>
          <p:nvPr/>
        </p:nvSpPr>
        <p:spPr>
          <a:xfrm rot="20638274">
            <a:off x="8470298" y="5132612"/>
            <a:ext cx="915076" cy="440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CC8915-4572-41B6-B9D6-915649E5B1B8}"/>
              </a:ext>
            </a:extLst>
          </p:cNvPr>
          <p:cNvSpPr/>
          <p:nvPr/>
        </p:nvSpPr>
        <p:spPr>
          <a:xfrm rot="238083">
            <a:off x="5962941" y="4257852"/>
            <a:ext cx="471946" cy="384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447E57-89B8-40B1-A2A5-27D95EBB10E7}"/>
              </a:ext>
            </a:extLst>
          </p:cNvPr>
          <p:cNvSpPr/>
          <p:nvPr/>
        </p:nvSpPr>
        <p:spPr>
          <a:xfrm rot="20458467">
            <a:off x="8682493" y="3351524"/>
            <a:ext cx="666235" cy="616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Larme 25">
            <a:extLst>
              <a:ext uri="{FF2B5EF4-FFF2-40B4-BE49-F238E27FC236}">
                <a16:creationId xmlns:a16="http://schemas.microsoft.com/office/drawing/2014/main" id="{E3DEDF92-3A51-45A5-A2CD-D9A317C6A3F4}"/>
              </a:ext>
            </a:extLst>
          </p:cNvPr>
          <p:cNvSpPr/>
          <p:nvPr/>
        </p:nvSpPr>
        <p:spPr>
          <a:xfrm>
            <a:off x="9428465" y="2431924"/>
            <a:ext cx="2602462" cy="2445648"/>
          </a:xfrm>
          <a:prstGeom prst="teardrop">
            <a:avLst/>
          </a:prstGeom>
          <a:solidFill>
            <a:srgbClr val="31F117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¿Qué se puede leer en las pantallas de los móviles?</a:t>
            </a:r>
            <a:endParaRPr lang="fr-FR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7" name="Larme 26">
            <a:extLst>
              <a:ext uri="{FF2B5EF4-FFF2-40B4-BE49-F238E27FC236}">
                <a16:creationId xmlns:a16="http://schemas.microsoft.com/office/drawing/2014/main" id="{65311220-010F-4AFC-A23D-2FC7FA0F2D53}"/>
              </a:ext>
            </a:extLst>
          </p:cNvPr>
          <p:cNvSpPr/>
          <p:nvPr/>
        </p:nvSpPr>
        <p:spPr>
          <a:xfrm>
            <a:off x="9453697" y="2423903"/>
            <a:ext cx="2602462" cy="2445648"/>
          </a:xfrm>
          <a:prstGeom prst="teardrop">
            <a:avLst/>
          </a:prstGeom>
          <a:solidFill>
            <a:srgbClr val="31F117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Comparamos las 2 épocas. ¿Qué podemos deducir?</a:t>
            </a:r>
            <a:endParaRPr lang="fr-FR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25EE51B-E6F8-407A-9538-A3207D62875E}"/>
              </a:ext>
            </a:extLst>
          </p:cNvPr>
          <p:cNvSpPr/>
          <p:nvPr/>
        </p:nvSpPr>
        <p:spPr>
          <a:xfrm>
            <a:off x="6003219" y="120316"/>
            <a:ext cx="3379295" cy="664143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76E852-ADB1-4D09-9F99-78F722BC6057}"/>
              </a:ext>
            </a:extLst>
          </p:cNvPr>
          <p:cNvSpPr/>
          <p:nvPr/>
        </p:nvSpPr>
        <p:spPr>
          <a:xfrm>
            <a:off x="6306851" y="6216316"/>
            <a:ext cx="2700918" cy="545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1"/>
                </a:solidFill>
                <a:latin typeface="Algerian" panose="04020705040A02060702" pitchFamily="82" charset="0"/>
              </a:rPr>
              <a:t>AHORA</a:t>
            </a:r>
            <a:endParaRPr lang="fr-FR" sz="32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Larme 27">
            <a:extLst>
              <a:ext uri="{FF2B5EF4-FFF2-40B4-BE49-F238E27FC236}">
                <a16:creationId xmlns:a16="http://schemas.microsoft.com/office/drawing/2014/main" id="{3F2D31B2-A49C-4FFF-8102-B59D810087A0}"/>
              </a:ext>
            </a:extLst>
          </p:cNvPr>
          <p:cNvSpPr/>
          <p:nvPr/>
        </p:nvSpPr>
        <p:spPr>
          <a:xfrm>
            <a:off x="9428465" y="2431924"/>
            <a:ext cx="2602462" cy="2445648"/>
          </a:xfrm>
          <a:prstGeom prst="teardrop">
            <a:avLst/>
          </a:prstGeom>
          <a:solidFill>
            <a:srgbClr val="31F117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¿Cómo se puede considerar la segunda mujer con respeto a la primera?</a:t>
            </a:r>
            <a:endParaRPr lang="fr-FR" sz="20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7" grpId="1" animBg="1"/>
      <p:bldP spid="4" grpId="0" animBg="1"/>
      <p:bldP spid="20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ueva reivindicación feminista: “Brujas del mundo, unámonos”">
            <a:extLst>
              <a:ext uri="{FF2B5EF4-FFF2-40B4-BE49-F238E27FC236}">
                <a16:creationId xmlns:a16="http://schemas.microsoft.com/office/drawing/2014/main" id="{F1D34454-230C-D346-8677-3A1897F3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30" y="2132005"/>
            <a:ext cx="7965740" cy="39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17CFDD21-1FB7-FB4B-B118-75C6B89C03BB}"/>
              </a:ext>
            </a:extLst>
          </p:cNvPr>
          <p:cNvSpPr/>
          <p:nvPr/>
        </p:nvSpPr>
        <p:spPr>
          <a:xfrm>
            <a:off x="2961790" y="6035040"/>
            <a:ext cx="5791200" cy="670560"/>
          </a:xfrm>
          <a:prstGeom prst="round2Diag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Marcha feminista en Barcelona, durante el 8-M (2019)</a:t>
            </a:r>
          </a:p>
        </p:txBody>
      </p:sp>
      <p:pic>
        <p:nvPicPr>
          <p:cNvPr id="2052" name="Picture 4" descr="Madrid: horario y recorrido de la manifestación feminista del 8 de marzo  2020">
            <a:extLst>
              <a:ext uri="{FF2B5EF4-FFF2-40B4-BE49-F238E27FC236}">
                <a16:creationId xmlns:a16="http://schemas.microsoft.com/office/drawing/2014/main" id="{E71350D8-447E-F74F-9550-89CD59DE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293" y="1930399"/>
            <a:ext cx="4629755" cy="260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5216B05-E19E-4F65-ABF7-2D5AD5C23A55}"/>
              </a:ext>
            </a:extLst>
          </p:cNvPr>
          <p:cNvSpPr/>
          <p:nvPr/>
        </p:nvSpPr>
        <p:spPr>
          <a:xfrm>
            <a:off x="2544232" y="466643"/>
            <a:ext cx="6873240" cy="1129354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¿Qué </a:t>
            </a:r>
            <a:r>
              <a:rPr lang="es-ES" sz="2800" b="1" dirty="0">
                <a:solidFill>
                  <a:schemeClr val="tx1"/>
                </a:solidFill>
                <a:latin typeface="Bradley Hand" pitchFamily="2" charset="77"/>
              </a:rPr>
              <a:t>evento ilustra está foto (fecha)</a:t>
            </a:r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?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45D6AAD-E3A6-4004-A973-5AC96D5D3869}"/>
              </a:ext>
            </a:extLst>
          </p:cNvPr>
          <p:cNvSpPr/>
          <p:nvPr/>
        </p:nvSpPr>
        <p:spPr>
          <a:xfrm>
            <a:off x="2544232" y="466643"/>
            <a:ext cx="6873240" cy="1129354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</a:t>
            </a:r>
            <a:r>
              <a:rPr lang="es-ES" sz="2800" b="1" dirty="0">
                <a:solidFill>
                  <a:schemeClr val="tx1"/>
                </a:solidFill>
                <a:latin typeface="Bradley Hand" pitchFamily="2" charset="77"/>
              </a:rPr>
              <a:t>Desde cuándo estas manifestaciones son más importantes</a:t>
            </a:r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F3042A1-260F-4EE6-B7B6-9ADF6ADE72D3}"/>
              </a:ext>
            </a:extLst>
          </p:cNvPr>
          <p:cNvSpPr/>
          <p:nvPr/>
        </p:nvSpPr>
        <p:spPr>
          <a:xfrm>
            <a:off x="2527449" y="466643"/>
            <a:ext cx="6873240" cy="1129354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</a:t>
            </a:r>
            <a:r>
              <a:rPr lang="es-ES" sz="2800" b="1" dirty="0">
                <a:solidFill>
                  <a:schemeClr val="tx1"/>
                </a:solidFill>
                <a:latin typeface="Bradley Hand" pitchFamily="2" charset="77"/>
              </a:rPr>
              <a:t>Qué reclaman/denuncian</a:t>
            </a:r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?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3E7C60B-5399-4276-958C-3503EB84A73D}"/>
              </a:ext>
            </a:extLst>
          </p:cNvPr>
          <p:cNvSpPr/>
          <p:nvPr/>
        </p:nvSpPr>
        <p:spPr>
          <a:xfrm>
            <a:off x="2544232" y="482155"/>
            <a:ext cx="6873240" cy="1129354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</a:t>
            </a:r>
            <a:r>
              <a:rPr lang="es-ES" sz="2800" b="1" dirty="0">
                <a:solidFill>
                  <a:schemeClr val="tx1"/>
                </a:solidFill>
                <a:latin typeface="Bradley Hand" pitchFamily="2" charset="77"/>
              </a:rPr>
              <a:t>Qué afirman las mujeres frente a las brujas y por qué?</a:t>
            </a:r>
            <a:endParaRPr lang="fr-CN" sz="2800" b="1" dirty="0">
              <a:solidFill>
                <a:schemeClr val="tx1"/>
              </a:solidFill>
              <a:latin typeface="Bradley Hand" pitchFamily="2" charset="77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A8DEF4F-0984-8A44-9314-045117326318}"/>
              </a:ext>
            </a:extLst>
          </p:cNvPr>
          <p:cNvSpPr/>
          <p:nvPr/>
        </p:nvSpPr>
        <p:spPr>
          <a:xfrm>
            <a:off x="2544232" y="474399"/>
            <a:ext cx="6873240" cy="1129354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¿Qué ilustra esta manifestación multitudinaria?</a:t>
            </a:r>
          </a:p>
        </p:txBody>
      </p:sp>
    </p:spTree>
    <p:extLst>
      <p:ext uri="{BB962C8B-B14F-4D97-AF65-F5344CB8AC3E}">
        <p14:creationId xmlns:p14="http://schemas.microsoft.com/office/powerpoint/2010/main" val="25630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94505C-1A21-A54B-AB85-2EEEBD6A0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80" t="1875" r="2156" b="5000"/>
          <a:stretch/>
        </p:blipFill>
        <p:spPr>
          <a:xfrm>
            <a:off x="6197844" y="120847"/>
            <a:ext cx="3531944" cy="6568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F97A12-CEAF-EC4F-9F21-DD1248A3E4C3}"/>
              </a:ext>
            </a:extLst>
          </p:cNvPr>
          <p:cNvSpPr/>
          <p:nvPr/>
        </p:nvSpPr>
        <p:spPr>
          <a:xfrm>
            <a:off x="6096000" y="120847"/>
            <a:ext cx="3633788" cy="656861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87366D-FC23-BE48-B25D-9A21D0436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3" y="120847"/>
            <a:ext cx="2343149" cy="175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90E418B-61BA-F740-A5A5-77442383F413}"/>
              </a:ext>
            </a:extLst>
          </p:cNvPr>
          <p:cNvSpPr/>
          <p:nvPr/>
        </p:nvSpPr>
        <p:spPr>
          <a:xfrm>
            <a:off x="9043988" y="285750"/>
            <a:ext cx="2986087" cy="225742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¿Tipo de documento?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EB92DF6-AD60-634E-B64D-CC20227083A0}"/>
              </a:ext>
            </a:extLst>
          </p:cNvPr>
          <p:cNvSpPr/>
          <p:nvPr/>
        </p:nvSpPr>
        <p:spPr>
          <a:xfrm>
            <a:off x="9043987" y="285750"/>
            <a:ext cx="2986087" cy="225742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¿Quién o qué es Amari?</a:t>
            </a:r>
          </a:p>
        </p:txBody>
      </p:sp>
      <p:pic>
        <p:nvPicPr>
          <p:cNvPr id="10" name="Image 9" descr="Une image contenant tenue&#10;&#10;Description générée automatiquement">
            <a:extLst>
              <a:ext uri="{FF2B5EF4-FFF2-40B4-BE49-F238E27FC236}">
                <a16:creationId xmlns:a16="http://schemas.microsoft.com/office/drawing/2014/main" id="{99497794-4130-E54C-9D28-7FB3292C8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020" y="785812"/>
            <a:ext cx="3394141" cy="52863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81FEB1-8F99-694D-A2E8-108E0EE8C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8197" y="3208139"/>
            <a:ext cx="2023467" cy="2023467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BC4B896-161B-DA4D-8812-F2CD910DAF39}"/>
              </a:ext>
            </a:extLst>
          </p:cNvPr>
          <p:cNvSpPr/>
          <p:nvPr/>
        </p:nvSpPr>
        <p:spPr>
          <a:xfrm>
            <a:off x="9043987" y="285749"/>
            <a:ext cx="2986087" cy="225742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¿Cómo se representa a Amari?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5655446-97A4-8849-9DFE-8E2A60F28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313" y="211404"/>
            <a:ext cx="2080251" cy="208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O Poema Amari-Miradas 1e.mp3" descr="CO Poema Amari-Miradas 1e.mp3">
            <a:hlinkClick r:id="" action="ppaction://media"/>
            <a:extLst>
              <a:ext uri="{FF2B5EF4-FFF2-40B4-BE49-F238E27FC236}">
                <a16:creationId xmlns:a16="http://schemas.microsoft.com/office/drawing/2014/main" id="{7B5E48AF-05FC-F842-BE58-886A6AC74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8038" y="2320890"/>
            <a:ext cx="812800" cy="812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3D6E80-01CC-5B45-9FB5-711743406C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7682" y="120847"/>
            <a:ext cx="3589042" cy="65257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904C45-EAA8-8145-A168-5461A0DA23E6}"/>
              </a:ext>
            </a:extLst>
          </p:cNvPr>
          <p:cNvSpPr/>
          <p:nvPr/>
        </p:nvSpPr>
        <p:spPr>
          <a:xfrm>
            <a:off x="2497682" y="4479728"/>
            <a:ext cx="3607596" cy="220973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N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1C57D4-4449-4D4A-B15A-D09765A52631}"/>
              </a:ext>
            </a:extLst>
          </p:cNvPr>
          <p:cNvSpPr/>
          <p:nvPr/>
        </p:nvSpPr>
        <p:spPr>
          <a:xfrm>
            <a:off x="141857" y="4315769"/>
            <a:ext cx="2986087" cy="225742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¿Cómo se presenta a Amari?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54F32B6-8DF1-A643-995E-CFB726DE8114}"/>
              </a:ext>
            </a:extLst>
          </p:cNvPr>
          <p:cNvSpPr/>
          <p:nvPr/>
        </p:nvSpPr>
        <p:spPr>
          <a:xfrm>
            <a:off x="142583" y="4315769"/>
            <a:ext cx="2986087" cy="225742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¿Cómo se le muestra respeto?</a:t>
            </a:r>
          </a:p>
        </p:txBody>
      </p:sp>
    </p:spTree>
    <p:extLst>
      <p:ext uri="{BB962C8B-B14F-4D97-AF65-F5344CB8AC3E}">
        <p14:creationId xmlns:p14="http://schemas.microsoft.com/office/powerpoint/2010/main" val="22768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23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6" grpId="1" animBg="1"/>
      <p:bldP spid="8" grpId="0" animBg="1"/>
      <p:bldP spid="8" grpId="1" animBg="1"/>
      <p:bldP spid="13" grpId="0" animBg="1"/>
      <p:bldP spid="13" grpId="1" animBg="1"/>
      <p:bldP spid="7" grpId="0" animBg="1"/>
      <p:bldP spid="14" grpId="0" animBg="1"/>
      <p:bldP spid="14" grpId="1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da (Narrativa) (Spanish Edition): Toti Martínez de Lezea, Albaizar  Martínez de Lezea, Aritz: 9788497469388: Amazon.com: Books">
            <a:extLst>
              <a:ext uri="{FF2B5EF4-FFF2-40B4-BE49-F238E27FC236}">
                <a16:creationId xmlns:a16="http://schemas.microsoft.com/office/drawing/2014/main" id="{5CD7EFB7-760C-294D-ADBD-7C6FB058C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34" y="286309"/>
            <a:ext cx="4064018" cy="60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66138558-3109-7D48-B177-A95332C150FC}"/>
              </a:ext>
            </a:extLst>
          </p:cNvPr>
          <p:cNvSpPr/>
          <p:nvPr/>
        </p:nvSpPr>
        <p:spPr>
          <a:xfrm>
            <a:off x="375781" y="2329841"/>
            <a:ext cx="3331923" cy="86429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¿Tipo de documento?</a:t>
            </a:r>
          </a:p>
        </p:txBody>
      </p:sp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C4EDD1D5-BB35-9F4C-95E1-7846CD22DC2B}"/>
              </a:ext>
            </a:extLst>
          </p:cNvPr>
          <p:cNvSpPr/>
          <p:nvPr/>
        </p:nvSpPr>
        <p:spPr>
          <a:xfrm>
            <a:off x="375781" y="2329841"/>
            <a:ext cx="3331923" cy="86429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¿Cuál va a ser el tema?</a:t>
            </a:r>
          </a:p>
        </p:txBody>
      </p:sp>
      <p:sp>
        <p:nvSpPr>
          <p:cNvPr id="5" name="Rectangle : avec coins arrondis en diagonale 4">
            <a:extLst>
              <a:ext uri="{FF2B5EF4-FFF2-40B4-BE49-F238E27FC236}">
                <a16:creationId xmlns:a16="http://schemas.microsoft.com/office/drawing/2014/main" id="{C761DFB7-D6BD-2744-AC90-4646ABC25A01}"/>
              </a:ext>
            </a:extLst>
          </p:cNvPr>
          <p:cNvSpPr/>
          <p:nvPr/>
        </p:nvSpPr>
        <p:spPr>
          <a:xfrm>
            <a:off x="375781" y="2329841"/>
            <a:ext cx="3331923" cy="86429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dirty="0">
                <a:solidFill>
                  <a:schemeClr val="tx1"/>
                </a:solidFill>
                <a:latin typeface="Bradley Hand" pitchFamily="2" charset="77"/>
              </a:rPr>
              <a:t>¿En qué época va a pasar la historia?</a:t>
            </a:r>
          </a:p>
        </p:txBody>
      </p:sp>
      <p:pic>
        <p:nvPicPr>
          <p:cNvPr id="6" name="Image 5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F8CA1D25-BAF7-A34A-B2E6-9E1A488A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444" y="286309"/>
            <a:ext cx="1847700" cy="1713593"/>
          </a:xfrm>
          <a:prstGeom prst="rect">
            <a:avLst/>
          </a:prstGeom>
        </p:spPr>
      </p:pic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D8E1BE4B-4FB2-BA49-8FBA-C7A1D708380F}"/>
              </a:ext>
            </a:extLst>
          </p:cNvPr>
          <p:cNvSpPr/>
          <p:nvPr/>
        </p:nvSpPr>
        <p:spPr>
          <a:xfrm>
            <a:off x="375780" y="2274020"/>
            <a:ext cx="3331923" cy="1059245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dirty="0">
                <a:solidFill>
                  <a:schemeClr val="tx1"/>
                </a:solidFill>
                <a:latin typeface="Bradley Hand" pitchFamily="2" charset="77"/>
              </a:rPr>
              <a:t>¿De qué tipo de documento se trata?</a:t>
            </a:r>
          </a:p>
        </p:txBody>
      </p:sp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B4A6E8D8-09F7-3847-9470-D79A10A3F987}"/>
              </a:ext>
            </a:extLst>
          </p:cNvPr>
          <p:cNvSpPr/>
          <p:nvPr/>
        </p:nvSpPr>
        <p:spPr>
          <a:xfrm>
            <a:off x="375774" y="2365281"/>
            <a:ext cx="3331923" cy="1059245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dirty="0">
                <a:solidFill>
                  <a:schemeClr val="tx1"/>
                </a:solidFill>
                <a:latin typeface="Bradley Hand" pitchFamily="2" charset="77"/>
              </a:rPr>
              <a:t>¿Qué es un booktrailer y para qué sirve?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652B3589-E7E8-B546-8BD6-9DD78FE044E9}"/>
              </a:ext>
            </a:extLst>
          </p:cNvPr>
          <p:cNvSpPr/>
          <p:nvPr/>
        </p:nvSpPr>
        <p:spPr>
          <a:xfrm>
            <a:off x="375777" y="2309460"/>
            <a:ext cx="3331923" cy="1059245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dirty="0">
                <a:solidFill>
                  <a:schemeClr val="tx1"/>
                </a:solidFill>
                <a:latin typeface="Bradley Hand" pitchFamily="2" charset="77"/>
              </a:rPr>
              <a:t>¿Cuál es el género de la novela?</a:t>
            </a: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D0E02C67-1781-A644-BFF6-7B42978C6614}"/>
              </a:ext>
            </a:extLst>
          </p:cNvPr>
          <p:cNvSpPr/>
          <p:nvPr/>
        </p:nvSpPr>
        <p:spPr>
          <a:xfrm>
            <a:off x="8484296" y="2899377"/>
            <a:ext cx="3331923" cy="1059245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dirty="0">
                <a:solidFill>
                  <a:schemeClr val="tx1"/>
                </a:solidFill>
                <a:latin typeface="Bradley Hand" pitchFamily="2" charset="77"/>
              </a:rPr>
              <a:t>¿Qué elementos lo muestran?</a:t>
            </a:r>
          </a:p>
        </p:txBody>
      </p:sp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6C6C097B-2D62-EF43-8062-15FCA273C9AB}"/>
              </a:ext>
            </a:extLst>
          </p:cNvPr>
          <p:cNvSpPr/>
          <p:nvPr/>
        </p:nvSpPr>
        <p:spPr>
          <a:xfrm>
            <a:off x="447449" y="2361304"/>
            <a:ext cx="3331923" cy="1059245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dirty="0">
                <a:solidFill>
                  <a:schemeClr val="tx1"/>
                </a:solidFill>
                <a:latin typeface="Bradley Hand" pitchFamily="2" charset="77"/>
              </a:rPr>
              <a:t>¿Qué significa el eslogan </a:t>
            </a:r>
            <a:r>
              <a:rPr lang="es-ES_tradnl" sz="2400" dirty="0">
                <a:solidFill>
                  <a:schemeClr val="tx1"/>
                </a:solidFill>
                <a:latin typeface="Bradley Hand" pitchFamily="2" charset="77"/>
              </a:rPr>
              <a:t>“</a:t>
            </a:r>
            <a:r>
              <a:rPr lang="fr-CN" sz="2400" i="1" dirty="0">
                <a:solidFill>
                  <a:schemeClr val="tx1"/>
                </a:solidFill>
                <a:latin typeface="Bradley Hand" pitchFamily="2" charset="77"/>
              </a:rPr>
              <a:t>Todo lo que tiene nombre es</a:t>
            </a:r>
            <a:r>
              <a:rPr lang="es-ES_tradnl" sz="2400" dirty="0">
                <a:solidFill>
                  <a:schemeClr val="tx1"/>
                </a:solidFill>
                <a:latin typeface="Bradley Hand" pitchFamily="2" charset="77"/>
              </a:rPr>
              <a:t>”</a:t>
            </a:r>
            <a:r>
              <a:rPr lang="fr-CN" sz="2400" dirty="0">
                <a:solidFill>
                  <a:schemeClr val="tx1"/>
                </a:solidFill>
                <a:latin typeface="Bradley Hand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00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2E8CE5E-C976-BC44-B352-17BEC8AEC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97" y="365429"/>
            <a:ext cx="4001462" cy="5068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0FBA5C-EDC9-2D4C-AA5B-BF6D69A21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443" y="365429"/>
            <a:ext cx="3695153" cy="5068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 6" descr="Une image contenant groupe&#10;&#10;Description générée automatiquement">
            <a:extLst>
              <a:ext uri="{FF2B5EF4-FFF2-40B4-BE49-F238E27FC236}">
                <a16:creationId xmlns:a16="http://schemas.microsoft.com/office/drawing/2014/main" id="{05AA8BC8-6106-5B43-8E81-618080A09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480" y="365429"/>
            <a:ext cx="3601423" cy="5068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 8" descr="Une image contenant carré&#10;&#10;Description générée automatiquement">
            <a:extLst>
              <a:ext uri="{FF2B5EF4-FFF2-40B4-BE49-F238E27FC236}">
                <a16:creationId xmlns:a16="http://schemas.microsoft.com/office/drawing/2014/main" id="{C6AFBC81-7AB4-2643-AA08-7B405B063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97" y="4243387"/>
            <a:ext cx="1187470" cy="1743075"/>
          </a:xfrm>
          <a:prstGeom prst="rect">
            <a:avLst/>
          </a:prstGeom>
        </p:spPr>
      </p:pic>
      <p:pic>
        <p:nvPicPr>
          <p:cNvPr id="10" name="Image 9" descr="Une image contenant carré&#10;&#10;Description générée automatiquement">
            <a:extLst>
              <a:ext uri="{FF2B5EF4-FFF2-40B4-BE49-F238E27FC236}">
                <a16:creationId xmlns:a16="http://schemas.microsoft.com/office/drawing/2014/main" id="{FF53E40F-3E0E-074C-9435-96A303829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973" y="4171948"/>
            <a:ext cx="1187470" cy="1743075"/>
          </a:xfrm>
          <a:prstGeom prst="rect">
            <a:avLst/>
          </a:prstGeom>
        </p:spPr>
      </p:pic>
      <p:pic>
        <p:nvPicPr>
          <p:cNvPr id="11" name="Image 10" descr="Une image contenant carré&#10;&#10;Description générée automatiquement">
            <a:extLst>
              <a:ext uri="{FF2B5EF4-FFF2-40B4-BE49-F238E27FC236}">
                <a16:creationId xmlns:a16="http://schemas.microsoft.com/office/drawing/2014/main" id="{56104CED-021B-484A-8D76-A6F0B15BA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7433" y="4243387"/>
            <a:ext cx="1187470" cy="174307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F176F1E-FEEE-CF46-8BAF-3556A4952C73}"/>
              </a:ext>
            </a:extLst>
          </p:cNvPr>
          <p:cNvSpPr txBox="1"/>
          <p:nvPr/>
        </p:nvSpPr>
        <p:spPr>
          <a:xfrm>
            <a:off x="272927" y="4804515"/>
            <a:ext cx="8143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N" sz="6000" dirty="0">
                <a:solidFill>
                  <a:schemeClr val="accent6">
                    <a:lumMod val="75000"/>
                  </a:schemeClr>
                </a:solidFill>
                <a:latin typeface="Modern Love" pitchFamily="82" charset="0"/>
              </a:rPr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AC7FB9-EEE5-A04F-9085-370E7F94A87B}"/>
              </a:ext>
            </a:extLst>
          </p:cNvPr>
          <p:cNvSpPr txBox="1"/>
          <p:nvPr/>
        </p:nvSpPr>
        <p:spPr>
          <a:xfrm>
            <a:off x="6982549" y="4658822"/>
            <a:ext cx="8143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N" sz="6000" dirty="0">
                <a:solidFill>
                  <a:schemeClr val="accent4">
                    <a:lumMod val="75000"/>
                  </a:schemeClr>
                </a:solidFill>
                <a:latin typeface="Modern Love" pitchFamily="82" charset="0"/>
              </a:rPr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0D165E9-62D7-9B4E-A190-3BDC777C52CC}"/>
              </a:ext>
            </a:extLst>
          </p:cNvPr>
          <p:cNvSpPr txBox="1"/>
          <p:nvPr/>
        </p:nvSpPr>
        <p:spPr>
          <a:xfrm>
            <a:off x="11023974" y="4694541"/>
            <a:ext cx="8143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N" sz="6000" dirty="0">
                <a:solidFill>
                  <a:schemeClr val="accent2">
                    <a:lumMod val="75000"/>
                  </a:schemeClr>
                </a:solidFill>
                <a:latin typeface="Modern Love" pitchFamily="82" charset="0"/>
              </a:rPr>
              <a:t>3</a:t>
            </a:r>
          </a:p>
        </p:txBody>
      </p:sp>
      <p:pic>
        <p:nvPicPr>
          <p:cNvPr id="15" name="El Aquelarre de Francisco de Goya .mp3" descr="El Aquelarre de Francisco de Goya .mp3">
            <a:hlinkClick r:id="" action="ppaction://media"/>
            <a:extLst>
              <a:ext uri="{FF2B5EF4-FFF2-40B4-BE49-F238E27FC236}">
                <a16:creationId xmlns:a16="http://schemas.microsoft.com/office/drawing/2014/main" id="{033C591F-45AC-2A4F-886D-39F5B6747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98" y="5674483"/>
            <a:ext cx="812800" cy="812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E05487-CB3B-0D45-84A9-EF767B4E1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0895" y="5120175"/>
            <a:ext cx="3863981" cy="193199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D104397-8C17-6E42-8D94-0809F7191994}"/>
              </a:ext>
            </a:extLst>
          </p:cNvPr>
          <p:cNvSpPr txBox="1"/>
          <p:nvPr/>
        </p:nvSpPr>
        <p:spPr>
          <a:xfrm>
            <a:off x="3028950" y="5710204"/>
            <a:ext cx="277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N" sz="2000" b="1" dirty="0">
                <a:latin typeface="Ink Free" panose="03080402000500000000" pitchFamily="66" charset="0"/>
              </a:rPr>
              <a:t>Escuchad la grabación y adivinad de qué cuadro se trata.</a:t>
            </a:r>
          </a:p>
        </p:txBody>
      </p:sp>
      <p:pic>
        <p:nvPicPr>
          <p:cNvPr id="20" name="Image 19" descr="Une image contenant cadre, guichet, décoré, lampe&#10;&#10;Description générée automatiquement">
            <a:extLst>
              <a:ext uri="{FF2B5EF4-FFF2-40B4-BE49-F238E27FC236}">
                <a16:creationId xmlns:a16="http://schemas.microsoft.com/office/drawing/2014/main" id="{EA0236A4-814C-A343-9EA8-00770E04CE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387" t="8911" r="7905" b="8933"/>
          <a:stretch/>
        </p:blipFill>
        <p:spPr>
          <a:xfrm>
            <a:off x="8290173" y="287947"/>
            <a:ext cx="3901828" cy="59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groupe&#10;&#10;Description générée automatiquement">
            <a:extLst>
              <a:ext uri="{FF2B5EF4-FFF2-40B4-BE49-F238E27FC236}">
                <a16:creationId xmlns:a16="http://schemas.microsoft.com/office/drawing/2014/main" id="{05AA8BC8-6106-5B43-8E81-618080A09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52" y="130933"/>
            <a:ext cx="4548096" cy="6400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El Aquelarre de Francisco de Goya .mp3" descr="El Aquelarre de Francisco de Goya .mp3">
            <a:hlinkClick r:id="" action="ppaction://media"/>
            <a:extLst>
              <a:ext uri="{FF2B5EF4-FFF2-40B4-BE49-F238E27FC236}">
                <a16:creationId xmlns:a16="http://schemas.microsoft.com/office/drawing/2014/main" id="{033C591F-45AC-2A4F-886D-39F5B6747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987" y="5914267"/>
            <a:ext cx="812800" cy="812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E05487-CB3B-0D45-84A9-EF767B4E1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477" y="4186958"/>
            <a:ext cx="3863981" cy="193199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D104397-8C17-6E42-8D94-0809F7191994}"/>
              </a:ext>
            </a:extLst>
          </p:cNvPr>
          <p:cNvSpPr txBox="1"/>
          <p:nvPr/>
        </p:nvSpPr>
        <p:spPr>
          <a:xfrm>
            <a:off x="7059579" y="4840352"/>
            <a:ext cx="2771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¿Cómo se llaman</a:t>
            </a:r>
            <a:r>
              <a:rPr kumimoji="0" lang="fr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el cuadro y el pintor?</a:t>
            </a:r>
            <a:endParaRPr kumimoji="0" lang="fr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16" name="Image 15" descr="Une image contenant carré&#10;&#10;Description générée automatiquement">
            <a:extLst>
              <a:ext uri="{FF2B5EF4-FFF2-40B4-BE49-F238E27FC236}">
                <a16:creationId xmlns:a16="http://schemas.microsoft.com/office/drawing/2014/main" id="{AA29FDE8-9A86-0F46-9D9A-E9CB08F7E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735" y="326234"/>
            <a:ext cx="1565077" cy="22973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7FE9AC1-3D3C-4B44-B997-CD7DE1058989}"/>
              </a:ext>
            </a:extLst>
          </p:cNvPr>
          <p:cNvSpPr txBox="1"/>
          <p:nvPr/>
        </p:nvSpPr>
        <p:spPr>
          <a:xfrm>
            <a:off x="4300700" y="736250"/>
            <a:ext cx="1341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N" dirty="0">
                <a:solidFill>
                  <a:srgbClr val="FF0000"/>
                </a:solidFill>
                <a:latin typeface="Modern Love" pitchFamily="82" charset="0"/>
              </a:rPr>
              <a:t>El aquelarre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Modern Love" pitchFamily="82" charset="0"/>
              </a:rPr>
              <a:t>d</a:t>
            </a:r>
            <a:r>
              <a:rPr lang="fr-CN" dirty="0">
                <a:solidFill>
                  <a:srgbClr val="FF0000"/>
                </a:solidFill>
                <a:latin typeface="Modern Love" pitchFamily="82" charset="0"/>
              </a:rPr>
              <a:t>e Francisco de Goya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43FD09A-C1F3-084F-91DF-601EF48035A6}"/>
              </a:ext>
            </a:extLst>
          </p:cNvPr>
          <p:cNvSpPr txBox="1"/>
          <p:nvPr/>
        </p:nvSpPr>
        <p:spPr>
          <a:xfrm>
            <a:off x="7059578" y="4840352"/>
            <a:ext cx="2771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¿Qué representa la escena</a:t>
            </a:r>
            <a:r>
              <a:rPr kumimoji="0" lang="fr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?</a:t>
            </a:r>
            <a:endParaRPr kumimoji="0" lang="fr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6" name="Image 5" descr="Une image contenant texte, meubles, signe&#10;&#10;Description générée automatiquement">
            <a:extLst>
              <a:ext uri="{FF2B5EF4-FFF2-40B4-BE49-F238E27FC236}">
                <a16:creationId xmlns:a16="http://schemas.microsoft.com/office/drawing/2014/main" id="{8E911038-B41D-B949-946A-380F8A475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35000"/>
          </a:blip>
          <a:srcRect l="9992" r="11494" b="12903"/>
          <a:stretch/>
        </p:blipFill>
        <p:spPr>
          <a:xfrm>
            <a:off x="6096000" y="121459"/>
            <a:ext cx="5755026" cy="41842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67DF2E-0DF7-7041-A4AF-8BAE9B1840DE}"/>
              </a:ext>
            </a:extLst>
          </p:cNvPr>
          <p:cNvSpPr/>
          <p:nvPr/>
        </p:nvSpPr>
        <p:spPr>
          <a:xfrm>
            <a:off x="6625214" y="599177"/>
            <a:ext cx="45767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Tempus Sans ITC" pitchFamily="82" charset="77"/>
              </a:rPr>
              <a:t>La palabra ‘</a:t>
            </a:r>
            <a:r>
              <a:rPr lang="fr-FR" b="1" dirty="0" err="1">
                <a:latin typeface="Tempus Sans ITC" pitchFamily="82" charset="77"/>
              </a:rPr>
              <a:t>aquelarre</a:t>
            </a:r>
            <a:r>
              <a:rPr lang="fr-FR" b="1" dirty="0">
                <a:latin typeface="Tempus Sans ITC" pitchFamily="82" charset="77"/>
              </a:rPr>
              <a:t>’ </a:t>
            </a:r>
            <a:r>
              <a:rPr lang="fr-FR" b="1" dirty="0" err="1">
                <a:latin typeface="Tempus Sans ITC" pitchFamily="82" charset="77"/>
              </a:rPr>
              <a:t>tendría</a:t>
            </a:r>
            <a:r>
              <a:rPr lang="fr-FR" b="1" dirty="0">
                <a:latin typeface="Tempus Sans ITC" pitchFamily="82" charset="77"/>
              </a:rPr>
              <a:t> su </a:t>
            </a:r>
            <a:r>
              <a:rPr lang="fr-FR" b="1" dirty="0" err="1">
                <a:latin typeface="Tempus Sans ITC" pitchFamily="82" charset="77"/>
              </a:rPr>
              <a:t>origen</a:t>
            </a:r>
            <a:r>
              <a:rPr lang="fr-FR" b="1" dirty="0">
                <a:latin typeface="Tempus Sans ITC" pitchFamily="82" charset="77"/>
              </a:rPr>
              <a:t> en el </a:t>
            </a:r>
            <a:r>
              <a:rPr lang="fr-FR" b="1" u="sng" dirty="0" err="1">
                <a:latin typeface="Tempus Sans ITC" pitchFamily="82" charset="77"/>
              </a:rPr>
              <a:t>vasco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i="1" dirty="0" err="1">
                <a:latin typeface="Tempus Sans ITC" pitchFamily="82" charset="77"/>
              </a:rPr>
              <a:t>akelarre</a:t>
            </a:r>
            <a:r>
              <a:rPr lang="fr-FR" b="1" i="1" dirty="0">
                <a:latin typeface="Tempus Sans ITC" pitchFamily="82" charset="77"/>
              </a:rPr>
              <a:t> </a:t>
            </a:r>
            <a:r>
              <a:rPr lang="fr-FR" b="1" dirty="0">
                <a:latin typeface="Tempus Sans ITC" pitchFamily="82" charset="77"/>
              </a:rPr>
              <a:t>(</a:t>
            </a:r>
            <a:r>
              <a:rPr lang="fr-FR" b="1" dirty="0" err="1">
                <a:latin typeface="Tempus Sans ITC" pitchFamily="82" charset="77"/>
              </a:rPr>
              <a:t>del</a:t>
            </a:r>
            <a:r>
              <a:rPr lang="fr-FR" b="1" dirty="0">
                <a:latin typeface="Tempus Sans ITC" pitchFamily="82" charset="77"/>
              </a:rPr>
              <a:t> euskera </a:t>
            </a:r>
            <a:r>
              <a:rPr lang="fr-FR" b="1" i="1" dirty="0" err="1">
                <a:latin typeface="Tempus Sans ITC" pitchFamily="82" charset="77"/>
              </a:rPr>
              <a:t>aker</a:t>
            </a:r>
            <a:r>
              <a:rPr lang="fr-FR" b="1" dirty="0">
                <a:latin typeface="Tempus Sans ITC" pitchFamily="82" charset="77"/>
              </a:rPr>
              <a:t>, que </a:t>
            </a:r>
            <a:r>
              <a:rPr lang="fr-FR" b="1" dirty="0" err="1">
                <a:latin typeface="Tempus Sans ITC" pitchFamily="82" charset="77"/>
              </a:rPr>
              <a:t>significa</a:t>
            </a:r>
            <a:r>
              <a:rPr lang="fr-FR" b="1" dirty="0">
                <a:latin typeface="Tempus Sans ITC" pitchFamily="82" charset="77"/>
              </a:rPr>
              <a:t> 'macho </a:t>
            </a:r>
            <a:r>
              <a:rPr lang="fr-FR" b="1" dirty="0" err="1">
                <a:latin typeface="Tempus Sans ITC" pitchFamily="82" charset="77"/>
              </a:rPr>
              <a:t>cabrío</a:t>
            </a:r>
            <a:r>
              <a:rPr lang="fr-FR" b="1" dirty="0">
                <a:latin typeface="Tempus Sans ITC" pitchFamily="82" charset="77"/>
              </a:rPr>
              <a:t>' y </a:t>
            </a:r>
            <a:r>
              <a:rPr lang="fr-FR" b="1" i="1" dirty="0" err="1">
                <a:latin typeface="Tempus Sans ITC" pitchFamily="82" charset="77"/>
              </a:rPr>
              <a:t>larre</a:t>
            </a:r>
            <a:r>
              <a:rPr lang="fr-FR" b="1" dirty="0">
                <a:latin typeface="Tempus Sans ITC" pitchFamily="82" charset="77"/>
              </a:rPr>
              <a:t>, '</a:t>
            </a:r>
            <a:r>
              <a:rPr lang="fr-FR" b="1" dirty="0" err="1">
                <a:latin typeface="Tempus Sans ITC" pitchFamily="82" charset="77"/>
              </a:rPr>
              <a:t>prado</a:t>
            </a:r>
            <a:r>
              <a:rPr lang="fr-FR" b="1" dirty="0">
                <a:latin typeface="Tempus Sans ITC" pitchFamily="82" charset="77"/>
              </a:rPr>
              <a:t>'). </a:t>
            </a:r>
            <a:r>
              <a:rPr lang="fr-FR" b="1" dirty="0" err="1">
                <a:latin typeface="Tempus Sans ITC" pitchFamily="82" charset="77"/>
              </a:rPr>
              <a:t>Fue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también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llamado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antiguamente</a:t>
            </a:r>
            <a:r>
              <a:rPr lang="fr-FR" b="1" dirty="0">
                <a:latin typeface="Tempus Sans ITC" pitchFamily="82" charset="77"/>
              </a:rPr>
              <a:t> sabbat '</a:t>
            </a:r>
            <a:r>
              <a:rPr lang="fr-FR" b="1" dirty="0" err="1">
                <a:latin typeface="Tempus Sans ITC" pitchFamily="82" charset="77"/>
              </a:rPr>
              <a:t>reunión</a:t>
            </a:r>
            <a:r>
              <a:rPr lang="fr-FR" b="1" dirty="0">
                <a:latin typeface="Tempus Sans ITC" pitchFamily="82" charset="77"/>
              </a:rPr>
              <a:t> de </a:t>
            </a:r>
            <a:r>
              <a:rPr lang="fr-FR" b="1" dirty="0" err="1">
                <a:latin typeface="Tempus Sans ITC" pitchFamily="82" charset="77"/>
              </a:rPr>
              <a:t>brujas</a:t>
            </a:r>
            <a:r>
              <a:rPr lang="fr-FR" b="1" dirty="0">
                <a:latin typeface="Tempus Sans ITC" pitchFamily="82" charset="77"/>
              </a:rPr>
              <a:t>' y </a:t>
            </a:r>
            <a:r>
              <a:rPr lang="fr-FR" b="1" dirty="0" err="1">
                <a:latin typeface="Tempus Sans ITC" pitchFamily="82" charset="77"/>
              </a:rPr>
              <a:t>puede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tener</a:t>
            </a:r>
            <a:r>
              <a:rPr lang="fr-FR" b="1" dirty="0">
                <a:latin typeface="Tempus Sans ITC" pitchFamily="82" charset="77"/>
              </a:rPr>
              <a:t> su </a:t>
            </a:r>
            <a:r>
              <a:rPr lang="fr-FR" b="1" dirty="0" err="1">
                <a:latin typeface="Tempus Sans ITC" pitchFamily="82" charset="77"/>
              </a:rPr>
              <a:t>origen</a:t>
            </a:r>
            <a:r>
              <a:rPr lang="fr-FR" b="1" dirty="0">
                <a:latin typeface="Tempus Sans ITC" pitchFamily="82" charset="77"/>
              </a:rPr>
              <a:t> en los </a:t>
            </a:r>
            <a:r>
              <a:rPr lang="fr-FR" b="1" dirty="0" err="1">
                <a:latin typeface="Tempus Sans ITC" pitchFamily="82" charset="77"/>
              </a:rPr>
              <a:t>rituales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vinculados</a:t>
            </a:r>
            <a:r>
              <a:rPr lang="fr-FR" b="1" dirty="0">
                <a:latin typeface="Tempus Sans ITC" pitchFamily="82" charset="77"/>
              </a:rPr>
              <a:t> a la </a:t>
            </a:r>
            <a:r>
              <a:rPr lang="fr-FR" b="1" dirty="0" err="1">
                <a:latin typeface="Tempus Sans ITC" pitchFamily="82" charset="77"/>
              </a:rPr>
              <a:t>adoración</a:t>
            </a:r>
            <a:r>
              <a:rPr lang="fr-FR" b="1" dirty="0">
                <a:latin typeface="Tempus Sans ITC" pitchFamily="82" charset="77"/>
              </a:rPr>
              <a:t> de Lucifer. Miles de </a:t>
            </a:r>
            <a:r>
              <a:rPr lang="fr-FR" b="1" dirty="0" err="1">
                <a:latin typeface="Tempus Sans ITC" pitchFamily="82" charset="77"/>
              </a:rPr>
              <a:t>personas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fueron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perseguidas</a:t>
            </a:r>
            <a:r>
              <a:rPr lang="fr-FR" b="1" dirty="0">
                <a:latin typeface="Tempus Sans ITC" pitchFamily="82" charset="77"/>
              </a:rPr>
              <a:t> (</a:t>
            </a:r>
            <a:r>
              <a:rPr lang="fr-FR" b="1" dirty="0" err="1">
                <a:latin typeface="Tempus Sans ITC" pitchFamily="82" charset="77"/>
              </a:rPr>
              <a:t>especialmente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durante</a:t>
            </a:r>
            <a:r>
              <a:rPr lang="fr-FR" b="1" dirty="0">
                <a:latin typeface="Tempus Sans ITC" pitchFamily="82" charset="77"/>
              </a:rPr>
              <a:t> la </a:t>
            </a:r>
            <a:r>
              <a:rPr lang="fr-FR" b="1" dirty="0" err="1">
                <a:latin typeface="Tempus Sans ITC" pitchFamily="82" charset="77"/>
              </a:rPr>
              <a:t>Edad</a:t>
            </a:r>
            <a:r>
              <a:rPr lang="fr-FR" b="1" dirty="0">
                <a:latin typeface="Tempus Sans ITC" pitchFamily="82" charset="77"/>
              </a:rPr>
              <a:t> Media) </a:t>
            </a:r>
            <a:r>
              <a:rPr lang="fr-FR" b="1" dirty="0" err="1">
                <a:latin typeface="Tempus Sans ITC" pitchFamily="82" charset="77"/>
              </a:rPr>
              <a:t>hasta</a:t>
            </a:r>
            <a:r>
              <a:rPr lang="fr-FR" b="1" dirty="0">
                <a:latin typeface="Tempus Sans ITC" pitchFamily="82" charset="77"/>
              </a:rPr>
              <a:t> el </a:t>
            </a:r>
            <a:r>
              <a:rPr lang="fr-FR" b="1" dirty="0" err="1">
                <a:latin typeface="Tempus Sans ITC" pitchFamily="82" charset="77"/>
              </a:rPr>
              <a:t>siglo</a:t>
            </a:r>
            <a:r>
              <a:rPr lang="fr-FR" b="1" dirty="0">
                <a:latin typeface="Tempus Sans ITC" pitchFamily="82" charset="77"/>
              </a:rPr>
              <a:t> XVIII, </a:t>
            </a:r>
            <a:r>
              <a:rPr lang="fr-FR" b="1" dirty="0" err="1">
                <a:latin typeface="Tempus Sans ITC" pitchFamily="82" charset="77"/>
              </a:rPr>
              <a:t>bajo</a:t>
            </a:r>
            <a:r>
              <a:rPr lang="fr-FR" b="1" dirty="0">
                <a:latin typeface="Tempus Sans ITC" pitchFamily="82" charset="77"/>
              </a:rPr>
              <a:t> la </a:t>
            </a:r>
            <a:r>
              <a:rPr lang="fr-FR" b="1" dirty="0" err="1">
                <a:latin typeface="Tempus Sans ITC" pitchFamily="82" charset="77"/>
              </a:rPr>
              <a:t>acusación</a:t>
            </a:r>
            <a:r>
              <a:rPr lang="fr-FR" b="1" dirty="0">
                <a:latin typeface="Tempus Sans ITC" pitchFamily="82" charset="77"/>
              </a:rPr>
              <a:t> de </a:t>
            </a:r>
            <a:r>
              <a:rPr lang="fr-FR" b="1" dirty="0" err="1">
                <a:latin typeface="Tempus Sans ITC" pitchFamily="82" charset="77"/>
              </a:rPr>
              <a:t>haber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participado</a:t>
            </a:r>
            <a:r>
              <a:rPr lang="fr-FR" b="1" dirty="0">
                <a:latin typeface="Tempus Sans ITC" pitchFamily="82" charset="77"/>
              </a:rPr>
              <a:t> en </a:t>
            </a:r>
            <a:r>
              <a:rPr lang="fr-FR" b="1" dirty="0" err="1">
                <a:latin typeface="Tempus Sans ITC" pitchFamily="82" charset="77"/>
              </a:rPr>
              <a:t>estos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encuentros</a:t>
            </a:r>
            <a:r>
              <a:rPr lang="fr-FR" b="1" dirty="0">
                <a:latin typeface="Tempus Sans ITC" pitchFamily="82" charset="77"/>
              </a:rPr>
              <a:t>. </a:t>
            </a:r>
            <a:r>
              <a:rPr lang="fr-FR" b="1" dirty="0" err="1">
                <a:latin typeface="Tempus Sans ITC" pitchFamily="82" charset="77"/>
              </a:rPr>
              <a:t>Pero</a:t>
            </a:r>
            <a:r>
              <a:rPr lang="fr-FR" b="1" dirty="0">
                <a:latin typeface="Tempus Sans ITC" pitchFamily="82" charset="77"/>
              </a:rPr>
              <a:t>, </a:t>
            </a:r>
            <a:r>
              <a:rPr lang="fr-FR" b="1" dirty="0" err="1">
                <a:latin typeface="Tempus Sans ITC" pitchFamily="82" charset="77"/>
              </a:rPr>
              <a:t>aunque</a:t>
            </a:r>
            <a:r>
              <a:rPr lang="fr-FR" b="1" dirty="0">
                <a:latin typeface="Tempus Sans ITC" pitchFamily="82" charset="77"/>
              </a:rPr>
              <a:t> sí </a:t>
            </a:r>
            <a:r>
              <a:rPr lang="fr-FR" b="1" dirty="0" err="1">
                <a:latin typeface="Tempus Sans ITC" pitchFamily="82" charset="77"/>
              </a:rPr>
              <a:t>existen</a:t>
            </a:r>
            <a:r>
              <a:rPr lang="fr-FR" b="1" dirty="0">
                <a:latin typeface="Tempus Sans ITC" pitchFamily="82" charset="77"/>
              </a:rPr>
              <a:t> actas </a:t>
            </a:r>
            <a:r>
              <a:rPr lang="fr-FR" b="1" dirty="0" err="1">
                <a:latin typeface="Tempus Sans ITC" pitchFamily="82" charset="77"/>
              </a:rPr>
              <a:t>acusatorias</a:t>
            </a:r>
            <a:r>
              <a:rPr lang="fr-FR" b="1" dirty="0">
                <a:latin typeface="Tempus Sans ITC" pitchFamily="82" charset="77"/>
              </a:rPr>
              <a:t>, no </a:t>
            </a:r>
            <a:r>
              <a:rPr lang="fr-FR" b="1" dirty="0" err="1">
                <a:latin typeface="Tempus Sans ITC" pitchFamily="82" charset="77"/>
              </a:rPr>
              <a:t>hay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pruebas</a:t>
            </a:r>
            <a:r>
              <a:rPr lang="fr-FR" b="1" dirty="0">
                <a:latin typeface="Tempus Sans ITC" pitchFamily="82" charset="77"/>
              </a:rPr>
              <a:t> de que </a:t>
            </a:r>
            <a:r>
              <a:rPr lang="fr-FR" b="1" dirty="0" err="1">
                <a:latin typeface="Tempus Sans ITC" pitchFamily="82" charset="77"/>
              </a:rPr>
              <a:t>estas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reuniones</a:t>
            </a:r>
            <a:r>
              <a:rPr lang="fr-FR" b="1" dirty="0">
                <a:latin typeface="Tempus Sans ITC" pitchFamily="82" charset="77"/>
              </a:rPr>
              <a:t> se </a:t>
            </a:r>
            <a:r>
              <a:rPr lang="fr-FR" b="1" dirty="0" err="1">
                <a:latin typeface="Tempus Sans ITC" pitchFamily="82" charset="77"/>
              </a:rPr>
              <a:t>hubieran</a:t>
            </a:r>
            <a:r>
              <a:rPr lang="fr-FR" b="1" dirty="0">
                <a:latin typeface="Tempus Sans ITC" pitchFamily="82" charset="77"/>
              </a:rPr>
              <a:t> </a:t>
            </a:r>
            <a:r>
              <a:rPr lang="fr-FR" b="1" dirty="0" err="1">
                <a:latin typeface="Tempus Sans ITC" pitchFamily="82" charset="77"/>
              </a:rPr>
              <a:t>realizado</a:t>
            </a:r>
            <a:r>
              <a:rPr lang="fr-FR" b="1" dirty="0">
                <a:latin typeface="Tempus Sans ITC" pitchFamily="82" charset="77"/>
              </a:rPr>
              <a:t>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097CDBD-3AD0-EA48-9AD6-7C34966A4C8B}"/>
              </a:ext>
            </a:extLst>
          </p:cNvPr>
          <p:cNvSpPr txBox="1"/>
          <p:nvPr/>
        </p:nvSpPr>
        <p:spPr>
          <a:xfrm>
            <a:off x="6625214" y="4870832"/>
            <a:ext cx="3420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¿De qué lengua viene Aquelarre y qué significa</a:t>
            </a:r>
            <a:r>
              <a:rPr kumimoji="0" lang="fr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?</a:t>
            </a:r>
            <a:endParaRPr kumimoji="0" lang="fr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FD7C2B9-D227-354B-8CA4-23840704F86E}"/>
              </a:ext>
            </a:extLst>
          </p:cNvPr>
          <p:cNvSpPr txBox="1"/>
          <p:nvPr/>
        </p:nvSpPr>
        <p:spPr>
          <a:xfrm>
            <a:off x="1573270" y="6849614"/>
            <a:ext cx="3420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¿Por qué Goya puso en escena la temática de las brujas?</a:t>
            </a:r>
          </a:p>
        </p:txBody>
      </p:sp>
      <p:pic>
        <p:nvPicPr>
          <p:cNvPr id="26" name="Image 25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D81C72B0-900A-1444-B1DA-6872F285E1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246" r="-585"/>
          <a:stretch/>
        </p:blipFill>
        <p:spPr>
          <a:xfrm>
            <a:off x="6460087" y="599177"/>
            <a:ext cx="4907015" cy="2575236"/>
          </a:xfrm>
          <a:prstGeom prst="rect">
            <a:avLst/>
          </a:prstGeom>
        </p:spPr>
      </p:pic>
      <p:pic>
        <p:nvPicPr>
          <p:cNvPr id="28" name="Image 27" descr="Une image contenant sombre&#10;&#10;Description générée automatiquement">
            <a:extLst>
              <a:ext uri="{FF2B5EF4-FFF2-40B4-BE49-F238E27FC236}">
                <a16:creationId xmlns:a16="http://schemas.microsoft.com/office/drawing/2014/main" id="{5D795AFB-00E2-3741-9652-CE1D6AC0DC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093" b="23622"/>
          <a:stretch/>
        </p:blipFill>
        <p:spPr>
          <a:xfrm>
            <a:off x="7234858" y="2743284"/>
            <a:ext cx="3357471" cy="94487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D5FCF9A-E3F0-624E-A691-2713C9ED5767}"/>
              </a:ext>
            </a:extLst>
          </p:cNvPr>
          <p:cNvSpPr txBox="1"/>
          <p:nvPr/>
        </p:nvSpPr>
        <p:spPr>
          <a:xfrm>
            <a:off x="7596554" y="3010486"/>
            <a:ext cx="27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N" sz="2400" dirty="0">
                <a:latin typeface="Modern Love" pitchFamily="82" charset="0"/>
              </a:rPr>
              <a:t>Contexto histórico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25F3D54-4A01-774D-9D2F-1E17D9C71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477" y="4186957"/>
            <a:ext cx="3863981" cy="193199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A61936F7-C6E0-514E-9F52-6BA71743112F}"/>
              </a:ext>
            </a:extLst>
          </p:cNvPr>
          <p:cNvSpPr txBox="1"/>
          <p:nvPr/>
        </p:nvSpPr>
        <p:spPr>
          <a:xfrm>
            <a:off x="6813151" y="4810688"/>
            <a:ext cx="3420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¿Cómo se llamaba la institución que preservaba la fe católica</a:t>
            </a:r>
            <a:r>
              <a:rPr kumimoji="0" lang="fr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?</a:t>
            </a:r>
            <a:endParaRPr kumimoji="0" lang="fr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1028" name="Picture 4" descr="LA VERDAD SOBRE LA INQUISICIÓN ESPAÑOLA. UNOS BREVES APUNTES - Esteban Mira  Caballos">
            <a:extLst>
              <a:ext uri="{FF2B5EF4-FFF2-40B4-BE49-F238E27FC236}">
                <a16:creationId xmlns:a16="http://schemas.microsoft.com/office/drawing/2014/main" id="{03C7410B-D3D8-204D-A854-FCF81D96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707">
            <a:off x="5982737" y="580400"/>
            <a:ext cx="5132422" cy="2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Inquisición española: Historia y legado de la infame persecución de los  herejes por la Iglesia Católica (Spanish Edition) - Kindle edition by  Charles River Editors. Religion &amp;amp; Spirituality Kindle eBooks @">
            <a:extLst>
              <a:ext uri="{FF2B5EF4-FFF2-40B4-BE49-F238E27FC236}">
                <a16:creationId xmlns:a16="http://schemas.microsoft.com/office/drawing/2014/main" id="{A2A58256-50E6-7648-82BD-CF4088326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 rot="647284">
            <a:off x="9630975" y="2135500"/>
            <a:ext cx="1859412" cy="2295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5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  <p:bldP spid="18" grpId="1"/>
      <p:bldP spid="2" grpId="0"/>
      <p:bldP spid="19" grpId="0"/>
      <p:bldP spid="19" grpId="1"/>
      <p:bldP spid="8" grpId="0"/>
      <p:bldP spid="8" grpId="1"/>
      <p:bldP spid="21" grpId="0"/>
      <p:bldP spid="21" grpId="1"/>
      <p:bldP spid="29" grpId="0"/>
      <p:bldP spid="29" grpId="2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62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herbe, extérieur, plante&#10;&#10;Description générée automatiquement">
            <a:extLst>
              <a:ext uri="{FF2B5EF4-FFF2-40B4-BE49-F238E27FC236}">
                <a16:creationId xmlns:a16="http://schemas.microsoft.com/office/drawing/2014/main" id="{DA7E96B9-8857-B748-B2F8-AD45A01D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5" y="934296"/>
            <a:ext cx="6889750" cy="4593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0198DC-036A-5A47-AE06-329696581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58" y="301625"/>
            <a:ext cx="2379133" cy="178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automate&#10;&#10;Description générée automatiquement">
            <a:extLst>
              <a:ext uri="{FF2B5EF4-FFF2-40B4-BE49-F238E27FC236}">
                <a16:creationId xmlns:a16="http://schemas.microsoft.com/office/drawing/2014/main" id="{88EFEE4C-D32A-2945-BF3F-79607A4AC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801" y="116415"/>
            <a:ext cx="1999973" cy="178435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CEC067B-25D5-394C-99C0-5967BE60FF05}"/>
              </a:ext>
            </a:extLst>
          </p:cNvPr>
          <p:cNvSpPr/>
          <p:nvPr/>
        </p:nvSpPr>
        <p:spPr>
          <a:xfrm>
            <a:off x="9856623" y="2085975"/>
            <a:ext cx="2152497" cy="4743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Una cueva</a:t>
            </a:r>
          </a:p>
        </p:txBody>
      </p:sp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5217F6CA-97D8-1046-B111-F3733A102FC5}"/>
              </a:ext>
            </a:extLst>
          </p:cNvPr>
          <p:cNvSpPr/>
          <p:nvPr/>
        </p:nvSpPr>
        <p:spPr>
          <a:xfrm>
            <a:off x="3147060" y="5809614"/>
            <a:ext cx="5897880" cy="701040"/>
          </a:xfrm>
          <a:prstGeom prst="round2Diag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¿Por qué son cuevas famosas?</a:t>
            </a:r>
          </a:p>
        </p:txBody>
      </p:sp>
      <p:pic>
        <p:nvPicPr>
          <p:cNvPr id="11" name="Image 10" descr="Une image contenant texte, nature&#10;&#10;Description générée automatiquement">
            <a:extLst>
              <a:ext uri="{FF2B5EF4-FFF2-40B4-BE49-F238E27FC236}">
                <a16:creationId xmlns:a16="http://schemas.microsoft.com/office/drawing/2014/main" id="{564D55DB-8062-7F4C-806A-518C9933A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22388">
            <a:off x="6845883" y="641038"/>
            <a:ext cx="4669880" cy="2435269"/>
          </a:xfrm>
          <a:prstGeom prst="rect">
            <a:avLst/>
          </a:prstGeom>
        </p:spPr>
      </p:pic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628EC3AC-4D7B-9B4E-AEF2-E5CC71614346}"/>
              </a:ext>
            </a:extLst>
          </p:cNvPr>
          <p:cNvSpPr/>
          <p:nvPr/>
        </p:nvSpPr>
        <p:spPr>
          <a:xfrm>
            <a:off x="3147060" y="5855337"/>
            <a:ext cx="5897880" cy="701040"/>
          </a:xfrm>
          <a:prstGeom prst="round2Diag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¿Qué se hacía en aquellas cuevas?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B02282D-ED57-874B-BB64-D1A3B0BA8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90" t="7598" r="7434" b="14282"/>
          <a:stretch/>
        </p:blipFill>
        <p:spPr>
          <a:xfrm>
            <a:off x="312117" y="3497582"/>
            <a:ext cx="2468214" cy="3035934"/>
          </a:xfrm>
          <a:prstGeom prst="rect">
            <a:avLst/>
          </a:prstGeom>
        </p:spPr>
      </p:pic>
      <p:sp>
        <p:nvSpPr>
          <p:cNvPr id="15" name="Rectangle : avec coins arrondis en diagonale 14">
            <a:extLst>
              <a:ext uri="{FF2B5EF4-FFF2-40B4-BE49-F238E27FC236}">
                <a16:creationId xmlns:a16="http://schemas.microsoft.com/office/drawing/2014/main" id="{0DE0EEF4-D741-1644-85A1-DCFE1B53CDAC}"/>
              </a:ext>
            </a:extLst>
          </p:cNvPr>
          <p:cNvSpPr/>
          <p:nvPr/>
        </p:nvSpPr>
        <p:spPr>
          <a:xfrm>
            <a:off x="3179703" y="5835651"/>
            <a:ext cx="5897880" cy="701040"/>
          </a:xfrm>
          <a:prstGeom prst="round2Diag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N" sz="2800" b="1" dirty="0">
                <a:solidFill>
                  <a:schemeClr val="tx1"/>
                </a:solidFill>
                <a:latin typeface="Bradley Hand" pitchFamily="2" charset="77"/>
              </a:rPr>
              <a:t>¿Hoy para qué sirven?</a:t>
            </a:r>
          </a:p>
        </p:txBody>
      </p:sp>
      <p:pic>
        <p:nvPicPr>
          <p:cNvPr id="17" name="Image 16" descr="Une image contenant roche, nature, extérieur, montagne&#10;&#10;Description générée automatiquement">
            <a:extLst>
              <a:ext uri="{FF2B5EF4-FFF2-40B4-BE49-F238E27FC236}">
                <a16:creationId xmlns:a16="http://schemas.microsoft.com/office/drawing/2014/main" id="{16EFADD9-A29D-B74A-A544-777214299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24617">
            <a:off x="446234" y="551654"/>
            <a:ext cx="3527924" cy="2542586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19" name="Image 18" descr="Une image contenant masque, sombre&#10;&#10;Description générée automatiquement">
            <a:extLst>
              <a:ext uri="{FF2B5EF4-FFF2-40B4-BE49-F238E27FC236}">
                <a16:creationId xmlns:a16="http://schemas.microsoft.com/office/drawing/2014/main" id="{30688B40-B6F2-354A-AD58-0C3119CE10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04384">
            <a:off x="8750237" y="3528884"/>
            <a:ext cx="2975421" cy="210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Zugarramurdi (Navarra) - El turista tranquilo">
            <a:extLst>
              <a:ext uri="{FF2B5EF4-FFF2-40B4-BE49-F238E27FC236}">
                <a16:creationId xmlns:a16="http://schemas.microsoft.com/office/drawing/2014/main" id="{F1AF34EC-25B4-BE4E-826A-7E17954D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3">
            <a:off x="240458" y="3551717"/>
            <a:ext cx="3204908" cy="2140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extérieur, gens, foule&#10;&#10;Description générée automatiquement">
            <a:extLst>
              <a:ext uri="{FF2B5EF4-FFF2-40B4-BE49-F238E27FC236}">
                <a16:creationId xmlns:a16="http://schemas.microsoft.com/office/drawing/2014/main" id="{7C363A81-08B1-D643-92A1-10402E178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 useBgFill="1"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A06622B5-0D3E-459F-977C-302B9D998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314" y="195830"/>
            <a:ext cx="2932144" cy="3860771"/>
          </a:xfrm>
          <a:prstGeom prst="round2SameRect">
            <a:avLst>
              <a:gd name="adj1" fmla="val 4735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 19" descr="Une image contenant nature&#10;&#10;Description générée automatiquement">
            <a:extLst>
              <a:ext uri="{FF2B5EF4-FFF2-40B4-BE49-F238E27FC236}">
                <a16:creationId xmlns:a16="http://schemas.microsoft.com/office/drawing/2014/main" id="{EF5F53D0-13F9-454D-B72F-36D89FF22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8" r="-4" b="1344"/>
          <a:stretch/>
        </p:blipFill>
        <p:spPr>
          <a:xfrm>
            <a:off x="20" y="823196"/>
            <a:ext cx="3694156" cy="2606040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</p:spPr>
      </p:pic>
      <p:sp useBgFill="1">
        <p:nvSpPr>
          <p:cNvPr id="34" name="Rectangle: Top Corners Rounded 33">
            <a:extLst>
              <a:ext uri="{FF2B5EF4-FFF2-40B4-BE49-F238E27FC236}">
                <a16:creationId xmlns:a16="http://schemas.microsoft.com/office/drawing/2014/main" id="{B22EB6A2-EE25-4D0A-B8F7-560339BF7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157157" y="-1"/>
            <a:ext cx="4332545" cy="3130998"/>
          </a:xfrm>
          <a:prstGeom prst="round2SameRect">
            <a:avLst>
              <a:gd name="adj1" fmla="val 321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9332904-4B09-FB44-86FC-348036DC3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8" r="10158" b="-3"/>
          <a:stretch/>
        </p:blipFill>
        <p:spPr>
          <a:xfrm>
            <a:off x="4320893" y="1"/>
            <a:ext cx="4005072" cy="2962656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sp useBgFill="1"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03EE06E7-68E3-478C-8B9B-551876F1B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57692" y="1480693"/>
            <a:ext cx="5054856" cy="3413760"/>
          </a:xfrm>
          <a:prstGeom prst="round2SameRect">
            <a:avLst>
              <a:gd name="adj1" fmla="val 380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Une image contenant personne, danseur&#10;&#10;Description générée automatiquement">
            <a:extLst>
              <a:ext uri="{FF2B5EF4-FFF2-40B4-BE49-F238E27FC236}">
                <a16:creationId xmlns:a16="http://schemas.microsoft.com/office/drawing/2014/main" id="{9318BD9C-C17F-994C-B9E4-386A224D79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00" r="27252"/>
          <a:stretch/>
        </p:blipFill>
        <p:spPr>
          <a:xfrm>
            <a:off x="8945880" y="823849"/>
            <a:ext cx="3246120" cy="4727448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B9F1CC-46D6-4D4B-A90E-A0BA09C8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6748">
            <a:off x="675571" y="2854341"/>
            <a:ext cx="2598234" cy="3665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05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cuisinant, gril&#10;&#10;Description générée automatiquement">
            <a:extLst>
              <a:ext uri="{FF2B5EF4-FFF2-40B4-BE49-F238E27FC236}">
                <a16:creationId xmlns:a16="http://schemas.microsoft.com/office/drawing/2014/main" id="{C2EBF195-7155-E44C-BDCD-D420C961D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39" y="594360"/>
            <a:ext cx="3964800" cy="567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Une image contenant nature, feu, personne, sombre&#10;&#10;Description générée automatiquement">
            <a:extLst>
              <a:ext uri="{FF2B5EF4-FFF2-40B4-BE49-F238E27FC236}">
                <a16:creationId xmlns:a16="http://schemas.microsoft.com/office/drawing/2014/main" id="{12CC7856-9192-994C-9FB5-8383E0081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43" y="475296"/>
            <a:ext cx="5684520" cy="3197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F33662B-2A1C-4A89-9B77-94A632FEDDD0}"/>
              </a:ext>
            </a:extLst>
          </p:cNvPr>
          <p:cNvSpPr/>
          <p:nvPr/>
        </p:nvSpPr>
        <p:spPr>
          <a:xfrm>
            <a:off x="1918741" y="4542020"/>
            <a:ext cx="3852472" cy="172234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¿Tipo de documento?</a:t>
            </a:r>
            <a:endParaRPr lang="fr-FR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97956BC-40E4-445C-85D2-7DE79DADD37A}"/>
              </a:ext>
            </a:extLst>
          </p:cNvPr>
          <p:cNvSpPr/>
          <p:nvPr/>
        </p:nvSpPr>
        <p:spPr>
          <a:xfrm>
            <a:off x="1918741" y="4542020"/>
            <a:ext cx="3852472" cy="172234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Descripción del cartel</a:t>
            </a:r>
            <a:endParaRPr lang="fr-FR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F1D554-3814-4731-B304-561C2EA396A3}"/>
              </a:ext>
            </a:extLst>
          </p:cNvPr>
          <p:cNvSpPr/>
          <p:nvPr/>
        </p:nvSpPr>
        <p:spPr>
          <a:xfrm>
            <a:off x="7809876" y="1274164"/>
            <a:ext cx="2848132" cy="8844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B2D55D-D48B-476F-9F8D-67D04EC6B2A9}"/>
              </a:ext>
            </a:extLst>
          </p:cNvPr>
          <p:cNvSpPr/>
          <p:nvPr/>
        </p:nvSpPr>
        <p:spPr>
          <a:xfrm>
            <a:off x="1918741" y="4542020"/>
            <a:ext cx="3852472" cy="172234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¿Dónde y cuándo pasa la escena?</a:t>
            </a:r>
            <a:endParaRPr lang="fr-FR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34B6A10-869F-42EE-B5DE-9C2FFD9F4500}"/>
              </a:ext>
            </a:extLst>
          </p:cNvPr>
          <p:cNvSpPr/>
          <p:nvPr/>
        </p:nvSpPr>
        <p:spPr>
          <a:xfrm>
            <a:off x="1918741" y="4542020"/>
            <a:ext cx="3852472" cy="172234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¿De qué tipo de ceremonia se trata?</a:t>
            </a:r>
            <a:endParaRPr lang="fr-FR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D98308C-CE74-4EFB-A425-A0ED7870E603}"/>
              </a:ext>
            </a:extLst>
          </p:cNvPr>
          <p:cNvSpPr/>
          <p:nvPr/>
        </p:nvSpPr>
        <p:spPr>
          <a:xfrm>
            <a:off x="1918741" y="4542020"/>
            <a:ext cx="3852472" cy="172234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¿Cómo se puede llamar la película?</a:t>
            </a:r>
            <a:endParaRPr lang="fr-FR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C8C4A67-C376-4431-B307-EA90A580352B}"/>
              </a:ext>
            </a:extLst>
          </p:cNvPr>
          <p:cNvSpPr/>
          <p:nvPr/>
        </p:nvSpPr>
        <p:spPr>
          <a:xfrm>
            <a:off x="1918741" y="4542020"/>
            <a:ext cx="3852472" cy="172234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¿De qué va a tratar?</a:t>
            </a:r>
            <a:endParaRPr lang="fr-FR" sz="36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3" name="Image 12" descr="Une image contenant texte, four, pierre, cuisinant&#10;&#10;Description générée automatiquement">
            <a:extLst>
              <a:ext uri="{FF2B5EF4-FFF2-40B4-BE49-F238E27FC236}">
                <a16:creationId xmlns:a16="http://schemas.microsoft.com/office/drawing/2014/main" id="{B4CBFEBC-8E9E-42CC-8D56-5263A262A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12" y="1176728"/>
            <a:ext cx="6840581" cy="48568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6136819-CDDC-4441-9F63-05AC4F5892C0}"/>
              </a:ext>
            </a:extLst>
          </p:cNvPr>
          <p:cNvSpPr txBox="1"/>
          <p:nvPr/>
        </p:nvSpPr>
        <p:spPr>
          <a:xfrm>
            <a:off x="639396" y="1594177"/>
            <a:ext cx="605801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rgbClr val="FFFF00"/>
                </a:solidFill>
                <a:latin typeface="Harrington" panose="04040505050A02020702" pitchFamily="82" charset="0"/>
              </a:rPr>
              <a:t> País Vasco, 1609. </a:t>
            </a:r>
          </a:p>
          <a:p>
            <a:pPr algn="ctr"/>
            <a:r>
              <a:rPr lang="es-ES" sz="2200" b="1" dirty="0">
                <a:solidFill>
                  <a:srgbClr val="FFFF00"/>
                </a:solidFill>
                <a:latin typeface="Harrington" panose="04040505050A02020702" pitchFamily="82" charset="0"/>
              </a:rPr>
              <a:t>Los hombres han salido a la mar. Ana </a:t>
            </a:r>
          </a:p>
          <a:p>
            <a:pPr algn="ctr"/>
            <a:r>
              <a:rPr lang="es-ES" sz="2200" b="1" dirty="0">
                <a:solidFill>
                  <a:srgbClr val="FFFF00"/>
                </a:solidFill>
                <a:latin typeface="Harrington" panose="04040505050A02020702" pitchFamily="82" charset="0"/>
              </a:rPr>
              <a:t>participa en una fiesta en el bosque  </a:t>
            </a:r>
          </a:p>
          <a:p>
            <a:pPr algn="ctr"/>
            <a:r>
              <a:rPr lang="es-ES" sz="2200" b="1" dirty="0">
                <a:solidFill>
                  <a:srgbClr val="FFFF00"/>
                </a:solidFill>
                <a:latin typeface="Harrington" panose="04040505050A02020702" pitchFamily="82" charset="0"/>
              </a:rPr>
              <a:t>  junto con otras chicas de la aldea. El juez </a:t>
            </a:r>
            <a:r>
              <a:rPr lang="es-ES" sz="2200" b="1" dirty="0" err="1">
                <a:solidFill>
                  <a:srgbClr val="FFFF00"/>
                </a:solidFill>
                <a:latin typeface="Harrington" panose="04040505050A02020702" pitchFamily="82" charset="0"/>
              </a:rPr>
              <a:t>Rostegui</a:t>
            </a:r>
            <a:r>
              <a:rPr lang="es-ES" sz="2200" b="1" dirty="0">
                <a:solidFill>
                  <a:srgbClr val="FFFF00"/>
                </a:solidFill>
                <a:latin typeface="Harrington" panose="04040505050A02020702" pitchFamily="82" charset="0"/>
              </a:rPr>
              <a:t>, encomendado por el rey para purificar la región, las hace arrestar y las acusa de brujería. Decide hacer lo necesario para que confiesen lo que saben sobre el </a:t>
            </a:r>
            <a:r>
              <a:rPr lang="es-ES" sz="2200" b="1" dirty="0" err="1">
                <a:solidFill>
                  <a:srgbClr val="FFFF00"/>
                </a:solidFill>
                <a:latin typeface="Harrington" panose="04040505050A02020702" pitchFamily="82" charset="0"/>
              </a:rPr>
              <a:t>akelarre</a:t>
            </a:r>
            <a:r>
              <a:rPr lang="es-ES" sz="2200" b="1" dirty="0">
                <a:solidFill>
                  <a:srgbClr val="FFFF00"/>
                </a:solidFill>
                <a:latin typeface="Harrington" panose="04040505050A02020702" pitchFamily="82" charset="0"/>
              </a:rPr>
              <a:t>, ceremonia mágica durante la cual supuestamente el diablo inicia a sus servidoras y se aparea con ellas. </a:t>
            </a:r>
            <a:endParaRPr lang="fr-FR" sz="2200" b="1" dirty="0">
              <a:solidFill>
                <a:srgbClr val="FFFF00"/>
              </a:solidFill>
              <a:latin typeface="Harrington" panose="04040505050A02020702" pitchFamily="8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49764E-65CB-4CBB-8C49-0AB55104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64" y="214099"/>
            <a:ext cx="2423360" cy="1829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9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4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9896663A-3DEB-E64D-B535-FC9897CAC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0F25737-CE1D-479C-9588-324B2F58E781}"/>
              </a:ext>
            </a:extLst>
          </p:cNvPr>
          <p:cNvSpPr/>
          <p:nvPr/>
        </p:nvSpPr>
        <p:spPr>
          <a:xfrm>
            <a:off x="7000407" y="0"/>
            <a:ext cx="2098623" cy="136410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¿Tipo de documento?</a:t>
            </a:r>
            <a:endParaRPr lang="fr-FR" sz="20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870E836-001F-479A-8FDA-AF87448C5A4B}"/>
              </a:ext>
            </a:extLst>
          </p:cNvPr>
          <p:cNvSpPr/>
          <p:nvPr/>
        </p:nvSpPr>
        <p:spPr>
          <a:xfrm>
            <a:off x="6678647" y="0"/>
            <a:ext cx="2742142" cy="2141349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Observa los lugares señalados  ¿Cuál es su punto común ?</a:t>
            </a:r>
            <a:endParaRPr lang="fr-FR" sz="20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7946EF7-59A5-4803-98C8-DA3697992C13}"/>
              </a:ext>
            </a:extLst>
          </p:cNvPr>
          <p:cNvSpPr/>
          <p:nvPr/>
        </p:nvSpPr>
        <p:spPr>
          <a:xfrm>
            <a:off x="6678647" y="51914"/>
            <a:ext cx="2742142" cy="2141349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¿Qué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tipo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de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actividades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proponen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 </a:t>
            </a:r>
            <a:endParaRPr lang="fr-FR" sz="28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BC91FBE-3F6B-42A1-B713-DCBB10AE121B}"/>
              </a:ext>
            </a:extLst>
          </p:cNvPr>
          <p:cNvSpPr/>
          <p:nvPr/>
        </p:nvSpPr>
        <p:spPr>
          <a:xfrm>
            <a:off x="6678647" y="19373"/>
            <a:ext cx="2742142" cy="2141349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¿Q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ué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́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provocan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las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brujas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hoy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en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día</a:t>
            </a:r>
            <a:r>
              <a:rPr lang="es-ES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 </a:t>
            </a:r>
            <a:endParaRPr lang="fr-FR" sz="36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C1BC2BE-ECD3-43FE-86F7-2AE35B87FA13}"/>
              </a:ext>
            </a:extLst>
          </p:cNvPr>
          <p:cNvSpPr/>
          <p:nvPr/>
        </p:nvSpPr>
        <p:spPr>
          <a:xfrm>
            <a:off x="6678647" y="32541"/>
            <a:ext cx="2742142" cy="2141349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</a:t>
            </a:r>
            <a:r>
              <a:rPr lang="fr-FR" sz="20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Por</a:t>
            </a:r>
            <a:r>
              <a:rPr lang="fr-FR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qué nos </a:t>
            </a:r>
            <a:r>
              <a:rPr lang="fr-FR" sz="20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fascinan</a:t>
            </a:r>
            <a:r>
              <a:rPr lang="es-ES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tanto</a:t>
            </a:r>
            <a:r>
              <a:rPr lang="fr-FR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las </a:t>
            </a:r>
            <a:r>
              <a:rPr lang="fr-FR" sz="20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leyendas</a:t>
            </a:r>
            <a:r>
              <a:rPr lang="fr-FR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y las historias de </a:t>
            </a:r>
            <a:r>
              <a:rPr lang="fr-FR" sz="20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brujas</a:t>
            </a:r>
            <a:r>
              <a:rPr lang="fr-FR" sz="20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 </a:t>
            </a:r>
            <a:endParaRPr lang="fr-FR" sz="40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8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689</Words>
  <Application>Microsoft Macintosh PowerPoint</Application>
  <PresentationFormat>Grand écran</PresentationFormat>
  <Paragraphs>66</Paragraphs>
  <Slides>12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5" baseType="lpstr">
      <vt:lpstr>Algerian</vt:lpstr>
      <vt:lpstr>Arial</vt:lpstr>
      <vt:lpstr>Bradley Hand</vt:lpstr>
      <vt:lpstr>Bradley Hand ITC</vt:lpstr>
      <vt:lpstr>Calibri</vt:lpstr>
      <vt:lpstr>Calibri Light</vt:lpstr>
      <vt:lpstr>Comic Sans MS</vt:lpstr>
      <vt:lpstr>Harrington</vt:lpstr>
      <vt:lpstr>Ink Free</vt:lpstr>
      <vt:lpstr>Modern Love</vt:lpstr>
      <vt:lpstr>Tempus Sans ITC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 Charlette</dc:creator>
  <cp:lastModifiedBy>Aline Charlette</cp:lastModifiedBy>
  <cp:revision>31</cp:revision>
  <dcterms:created xsi:type="dcterms:W3CDTF">2021-12-31T05:00:43Z</dcterms:created>
  <dcterms:modified xsi:type="dcterms:W3CDTF">2022-01-29T15:05:34Z</dcterms:modified>
</cp:coreProperties>
</file>